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2" r:id="rId2"/>
  </p:sldMasterIdLst>
  <p:notesMasterIdLst>
    <p:notesMasterId r:id="rId37"/>
  </p:notesMasterIdLst>
  <p:handoutMasterIdLst>
    <p:handoutMasterId r:id="rId38"/>
  </p:handoutMasterIdLst>
  <p:sldIdLst>
    <p:sldId id="256" r:id="rId3"/>
    <p:sldId id="290" r:id="rId4"/>
    <p:sldId id="288" r:id="rId5"/>
    <p:sldId id="287" r:id="rId6"/>
    <p:sldId id="257" r:id="rId7"/>
    <p:sldId id="258" r:id="rId8"/>
    <p:sldId id="273" r:id="rId9"/>
    <p:sldId id="272" r:id="rId10"/>
    <p:sldId id="274" r:id="rId11"/>
    <p:sldId id="276" r:id="rId12"/>
    <p:sldId id="268" r:id="rId13"/>
    <p:sldId id="267" r:id="rId14"/>
    <p:sldId id="265" r:id="rId15"/>
    <p:sldId id="298" r:id="rId16"/>
    <p:sldId id="262" r:id="rId17"/>
    <p:sldId id="266" r:id="rId18"/>
    <p:sldId id="299" r:id="rId19"/>
    <p:sldId id="269" r:id="rId20"/>
    <p:sldId id="270" r:id="rId21"/>
    <p:sldId id="300" r:id="rId22"/>
    <p:sldId id="271" r:id="rId23"/>
    <p:sldId id="278" r:id="rId24"/>
    <p:sldId id="303" r:id="rId25"/>
    <p:sldId id="307" r:id="rId26"/>
    <p:sldId id="308" r:id="rId27"/>
    <p:sldId id="305" r:id="rId28"/>
    <p:sldId id="294" r:id="rId29"/>
    <p:sldId id="296" r:id="rId30"/>
    <p:sldId id="295" r:id="rId31"/>
    <p:sldId id="283" r:id="rId32"/>
    <p:sldId id="289" r:id="rId33"/>
    <p:sldId id="297" r:id="rId34"/>
    <p:sldId id="284" r:id="rId35"/>
    <p:sldId id="285" r:id="rId36"/>
  </p:sldIdLst>
  <p:sldSz cx="9144000" cy="6858000" type="screen4x3"/>
  <p:notesSz cx="7023100" cy="9309100"/>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1C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63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A3B293-7758-4DD5-ADD9-EBD941AB097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7870611C-787C-4007-A93C-385D21F65EED}">
      <dgm:prSet phldrT="[Text]" custT="1"/>
      <dgm:spPr/>
      <dgm:t>
        <a:bodyPr/>
        <a:lstStyle/>
        <a:p>
          <a:r>
            <a:rPr lang="en-US" sz="1800" dirty="0"/>
            <a:t>Facilities &amp; Equipment</a:t>
          </a:r>
        </a:p>
      </dgm:t>
    </dgm:pt>
    <dgm:pt modelId="{833D5C74-C4A0-4DB2-ACB0-E89378F4A7B7}" type="parTrans" cxnId="{1341F98E-482B-4F6A-902A-122F35E3BB6E}">
      <dgm:prSet/>
      <dgm:spPr/>
      <dgm:t>
        <a:bodyPr/>
        <a:lstStyle/>
        <a:p>
          <a:endParaRPr lang="en-US"/>
        </a:p>
      </dgm:t>
    </dgm:pt>
    <dgm:pt modelId="{B354083C-1FE1-4D5D-AF2D-1013AB5D0EBB}" type="sibTrans" cxnId="{1341F98E-482B-4F6A-902A-122F35E3BB6E}">
      <dgm:prSet/>
      <dgm:spPr/>
      <dgm:t>
        <a:bodyPr/>
        <a:lstStyle/>
        <a:p>
          <a:endParaRPr lang="en-US"/>
        </a:p>
      </dgm:t>
    </dgm:pt>
    <dgm:pt modelId="{45921142-42ED-4880-AF6F-CB0C57844001}">
      <dgm:prSet phldrT="[Text]" custT="1"/>
      <dgm:spPr/>
      <dgm:t>
        <a:bodyPr/>
        <a:lstStyle/>
        <a:p>
          <a:r>
            <a:rPr lang="en-US" sz="1800" dirty="0"/>
            <a:t>Policy</a:t>
          </a:r>
        </a:p>
      </dgm:t>
    </dgm:pt>
    <dgm:pt modelId="{0F1FE91E-4BF0-45BA-AD96-7699B7060A85}" type="parTrans" cxnId="{670BDA56-7DB5-44E0-889A-5CF7073D8A02}">
      <dgm:prSet/>
      <dgm:spPr/>
      <dgm:t>
        <a:bodyPr/>
        <a:lstStyle/>
        <a:p>
          <a:endParaRPr lang="en-US"/>
        </a:p>
      </dgm:t>
    </dgm:pt>
    <dgm:pt modelId="{39E8D499-6DF9-47DD-B8BE-C72F72BE040E}" type="sibTrans" cxnId="{670BDA56-7DB5-44E0-889A-5CF7073D8A02}">
      <dgm:prSet/>
      <dgm:spPr/>
      <dgm:t>
        <a:bodyPr/>
        <a:lstStyle/>
        <a:p>
          <a:endParaRPr lang="en-US"/>
        </a:p>
      </dgm:t>
    </dgm:pt>
    <dgm:pt modelId="{0BAE3C2E-B0BE-4A17-AE3A-4BEEBA1243A4}">
      <dgm:prSet phldrT="[Text]" custT="1"/>
      <dgm:spPr/>
      <dgm:t>
        <a:bodyPr/>
        <a:lstStyle/>
        <a:p>
          <a:r>
            <a:rPr lang="en-US" sz="1800" dirty="0"/>
            <a:t>Finance</a:t>
          </a:r>
          <a:r>
            <a:rPr lang="en-US" sz="2800" dirty="0"/>
            <a:t> </a:t>
          </a:r>
        </a:p>
      </dgm:t>
    </dgm:pt>
    <dgm:pt modelId="{4ABA4A58-2221-40AD-B47D-B000AE27B537}" type="parTrans" cxnId="{54FB1F62-3750-4D93-A93A-67EE5ACC6518}">
      <dgm:prSet/>
      <dgm:spPr/>
      <dgm:t>
        <a:bodyPr/>
        <a:lstStyle/>
        <a:p>
          <a:endParaRPr lang="en-US"/>
        </a:p>
      </dgm:t>
    </dgm:pt>
    <dgm:pt modelId="{CED321CC-3294-4D57-A10F-DE9199F6ADE1}" type="sibTrans" cxnId="{54FB1F62-3750-4D93-A93A-67EE5ACC6518}">
      <dgm:prSet/>
      <dgm:spPr/>
      <dgm:t>
        <a:bodyPr/>
        <a:lstStyle/>
        <a:p>
          <a:endParaRPr lang="en-US"/>
        </a:p>
      </dgm:t>
    </dgm:pt>
    <dgm:pt modelId="{5DE1409B-3AB4-4A32-A193-9B7246AB51F1}">
      <dgm:prSet custT="1"/>
      <dgm:spPr/>
      <dgm:t>
        <a:bodyPr/>
        <a:lstStyle/>
        <a:p>
          <a:r>
            <a:rPr lang="en-US" sz="1800" dirty="0"/>
            <a:t>Personnel &amp; Vendors</a:t>
          </a:r>
        </a:p>
      </dgm:t>
    </dgm:pt>
    <dgm:pt modelId="{C45655B4-1993-4A09-A58F-ED1C82AE7D97}" type="parTrans" cxnId="{5F11E87B-D352-4E59-AA11-5645B2CE1604}">
      <dgm:prSet/>
      <dgm:spPr/>
      <dgm:t>
        <a:bodyPr/>
        <a:lstStyle/>
        <a:p>
          <a:endParaRPr lang="en-US"/>
        </a:p>
      </dgm:t>
    </dgm:pt>
    <dgm:pt modelId="{DF481E7D-A498-46F8-82C2-513F89EBA33F}" type="sibTrans" cxnId="{5F11E87B-D352-4E59-AA11-5645B2CE1604}">
      <dgm:prSet/>
      <dgm:spPr/>
      <dgm:t>
        <a:bodyPr/>
        <a:lstStyle/>
        <a:p>
          <a:endParaRPr lang="en-US"/>
        </a:p>
      </dgm:t>
    </dgm:pt>
    <dgm:pt modelId="{BBC98021-B83A-4C92-A44B-5A833B835A75}">
      <dgm:prSet custT="1"/>
      <dgm:spPr/>
      <dgm:t>
        <a:bodyPr/>
        <a:lstStyle/>
        <a:p>
          <a:r>
            <a:rPr lang="en-US" sz="1800" dirty="0"/>
            <a:t>Grounds</a:t>
          </a:r>
        </a:p>
      </dgm:t>
    </dgm:pt>
    <dgm:pt modelId="{54156EBF-787A-43B7-9981-58DB5105E439}" type="parTrans" cxnId="{B62CAA74-E616-4BC8-A563-85105FD9831E}">
      <dgm:prSet/>
      <dgm:spPr/>
      <dgm:t>
        <a:bodyPr/>
        <a:lstStyle/>
        <a:p>
          <a:endParaRPr lang="en-US"/>
        </a:p>
      </dgm:t>
    </dgm:pt>
    <dgm:pt modelId="{8F06EE56-E494-43F2-9CFD-A7DCDEF5C177}" type="sibTrans" cxnId="{B62CAA74-E616-4BC8-A563-85105FD9831E}">
      <dgm:prSet/>
      <dgm:spPr/>
      <dgm:t>
        <a:bodyPr/>
        <a:lstStyle/>
        <a:p>
          <a:endParaRPr lang="en-US"/>
        </a:p>
      </dgm:t>
    </dgm:pt>
    <dgm:pt modelId="{A39986A7-91B2-45C4-A3F2-BC2300DBBCBD}">
      <dgm:prSet custT="1"/>
      <dgm:spPr/>
      <dgm:t>
        <a:bodyPr/>
        <a:lstStyle/>
        <a:p>
          <a:r>
            <a:rPr lang="en-US" sz="1800" dirty="0"/>
            <a:t>Security </a:t>
          </a:r>
        </a:p>
      </dgm:t>
    </dgm:pt>
    <dgm:pt modelId="{A825E5A7-BC81-40A1-AF7B-98564ED4337B}" type="parTrans" cxnId="{06E0892C-5E92-4B27-89A2-6C562C624555}">
      <dgm:prSet/>
      <dgm:spPr/>
      <dgm:t>
        <a:bodyPr/>
        <a:lstStyle/>
        <a:p>
          <a:endParaRPr lang="en-US"/>
        </a:p>
      </dgm:t>
    </dgm:pt>
    <dgm:pt modelId="{0B8B1B88-8C1B-499C-B2BB-78B0A11FF1B0}" type="sibTrans" cxnId="{06E0892C-5E92-4B27-89A2-6C562C624555}">
      <dgm:prSet/>
      <dgm:spPr/>
      <dgm:t>
        <a:bodyPr/>
        <a:lstStyle/>
        <a:p>
          <a:endParaRPr lang="en-US"/>
        </a:p>
      </dgm:t>
    </dgm:pt>
    <dgm:pt modelId="{387D6924-D55E-4CB0-A7D5-98563232DD77}" type="pres">
      <dgm:prSet presAssocID="{F7A3B293-7758-4DD5-ADD9-EBD941AB0974}" presName="cycle" presStyleCnt="0">
        <dgm:presLayoutVars>
          <dgm:dir/>
          <dgm:resizeHandles val="exact"/>
        </dgm:presLayoutVars>
      </dgm:prSet>
      <dgm:spPr/>
      <dgm:t>
        <a:bodyPr/>
        <a:lstStyle/>
        <a:p>
          <a:endParaRPr lang="en-US"/>
        </a:p>
      </dgm:t>
    </dgm:pt>
    <dgm:pt modelId="{3C3926F8-8020-4C2A-8B90-2A10552F4C3D}" type="pres">
      <dgm:prSet presAssocID="{7870611C-787C-4007-A93C-385D21F65EED}" presName="node" presStyleLbl="node1" presStyleIdx="0" presStyleCnt="6" custScaleX="107053" custScaleY="124853" custRadScaleRad="96759" custRadScaleInc="-3283">
        <dgm:presLayoutVars>
          <dgm:bulletEnabled val="1"/>
        </dgm:presLayoutVars>
      </dgm:prSet>
      <dgm:spPr/>
      <dgm:t>
        <a:bodyPr/>
        <a:lstStyle/>
        <a:p>
          <a:endParaRPr lang="en-US"/>
        </a:p>
      </dgm:t>
    </dgm:pt>
    <dgm:pt modelId="{5020EC08-F45E-44F3-80D2-8CBFB2240718}" type="pres">
      <dgm:prSet presAssocID="{7870611C-787C-4007-A93C-385D21F65EED}" presName="spNode" presStyleCnt="0"/>
      <dgm:spPr/>
    </dgm:pt>
    <dgm:pt modelId="{41DFBFFD-2CF8-49EE-B3DD-7EE4CE972E2A}" type="pres">
      <dgm:prSet presAssocID="{B354083C-1FE1-4D5D-AF2D-1013AB5D0EBB}" presName="sibTrans" presStyleLbl="sibTrans1D1" presStyleIdx="0" presStyleCnt="6"/>
      <dgm:spPr/>
      <dgm:t>
        <a:bodyPr/>
        <a:lstStyle/>
        <a:p>
          <a:endParaRPr lang="en-US"/>
        </a:p>
      </dgm:t>
    </dgm:pt>
    <dgm:pt modelId="{3F9B9C56-539D-4DEB-BFEF-134552E39004}" type="pres">
      <dgm:prSet presAssocID="{45921142-42ED-4880-AF6F-CB0C57844001}" presName="node" presStyleLbl="node1" presStyleIdx="1" presStyleCnt="6">
        <dgm:presLayoutVars>
          <dgm:bulletEnabled val="1"/>
        </dgm:presLayoutVars>
      </dgm:prSet>
      <dgm:spPr/>
      <dgm:t>
        <a:bodyPr/>
        <a:lstStyle/>
        <a:p>
          <a:endParaRPr lang="en-US"/>
        </a:p>
      </dgm:t>
    </dgm:pt>
    <dgm:pt modelId="{DCBAE1AB-737A-47D0-B8B4-DD8FE042C4D7}" type="pres">
      <dgm:prSet presAssocID="{45921142-42ED-4880-AF6F-CB0C57844001}" presName="spNode" presStyleCnt="0"/>
      <dgm:spPr/>
    </dgm:pt>
    <dgm:pt modelId="{1A38E776-64DA-4BDE-8716-BAF61B3EBCCC}" type="pres">
      <dgm:prSet presAssocID="{39E8D499-6DF9-47DD-B8BE-C72F72BE040E}" presName="sibTrans" presStyleLbl="sibTrans1D1" presStyleIdx="1" presStyleCnt="6"/>
      <dgm:spPr/>
      <dgm:t>
        <a:bodyPr/>
        <a:lstStyle/>
        <a:p>
          <a:endParaRPr lang="en-US"/>
        </a:p>
      </dgm:t>
    </dgm:pt>
    <dgm:pt modelId="{69034BD7-BA98-412C-BC3F-77B9BF0FD01C}" type="pres">
      <dgm:prSet presAssocID="{5DE1409B-3AB4-4A32-A193-9B7246AB51F1}" presName="node" presStyleLbl="node1" presStyleIdx="2" presStyleCnt="6">
        <dgm:presLayoutVars>
          <dgm:bulletEnabled val="1"/>
        </dgm:presLayoutVars>
      </dgm:prSet>
      <dgm:spPr/>
      <dgm:t>
        <a:bodyPr/>
        <a:lstStyle/>
        <a:p>
          <a:endParaRPr lang="en-US"/>
        </a:p>
      </dgm:t>
    </dgm:pt>
    <dgm:pt modelId="{ED2762F0-F716-42E3-A910-F2ECEF58EB51}" type="pres">
      <dgm:prSet presAssocID="{5DE1409B-3AB4-4A32-A193-9B7246AB51F1}" presName="spNode" presStyleCnt="0"/>
      <dgm:spPr/>
    </dgm:pt>
    <dgm:pt modelId="{AB6573E4-100C-4FD2-90CD-9D4B101D1F73}" type="pres">
      <dgm:prSet presAssocID="{DF481E7D-A498-46F8-82C2-513F89EBA33F}" presName="sibTrans" presStyleLbl="sibTrans1D1" presStyleIdx="2" presStyleCnt="6"/>
      <dgm:spPr/>
      <dgm:t>
        <a:bodyPr/>
        <a:lstStyle/>
        <a:p>
          <a:endParaRPr lang="en-US"/>
        </a:p>
      </dgm:t>
    </dgm:pt>
    <dgm:pt modelId="{7B02B0CD-CB2C-4788-AA56-20C2441ECC4F}" type="pres">
      <dgm:prSet presAssocID="{0BAE3C2E-B0BE-4A17-AE3A-4BEEBA1243A4}" presName="node" presStyleLbl="node1" presStyleIdx="3" presStyleCnt="6">
        <dgm:presLayoutVars>
          <dgm:bulletEnabled val="1"/>
        </dgm:presLayoutVars>
      </dgm:prSet>
      <dgm:spPr/>
      <dgm:t>
        <a:bodyPr/>
        <a:lstStyle/>
        <a:p>
          <a:endParaRPr lang="en-US"/>
        </a:p>
      </dgm:t>
    </dgm:pt>
    <dgm:pt modelId="{244966CD-E646-4172-928C-92F1337CFC40}" type="pres">
      <dgm:prSet presAssocID="{0BAE3C2E-B0BE-4A17-AE3A-4BEEBA1243A4}" presName="spNode" presStyleCnt="0"/>
      <dgm:spPr/>
    </dgm:pt>
    <dgm:pt modelId="{B471E318-DAF0-4BD6-9757-36A13767E431}" type="pres">
      <dgm:prSet presAssocID="{CED321CC-3294-4D57-A10F-DE9199F6ADE1}" presName="sibTrans" presStyleLbl="sibTrans1D1" presStyleIdx="3" presStyleCnt="6"/>
      <dgm:spPr/>
      <dgm:t>
        <a:bodyPr/>
        <a:lstStyle/>
        <a:p>
          <a:endParaRPr lang="en-US"/>
        </a:p>
      </dgm:t>
    </dgm:pt>
    <dgm:pt modelId="{CC687285-BB9E-4CF8-81E4-407F8DAA40D0}" type="pres">
      <dgm:prSet presAssocID="{BBC98021-B83A-4C92-A44B-5A833B835A75}" presName="node" presStyleLbl="node1" presStyleIdx="4" presStyleCnt="6">
        <dgm:presLayoutVars>
          <dgm:bulletEnabled val="1"/>
        </dgm:presLayoutVars>
      </dgm:prSet>
      <dgm:spPr/>
      <dgm:t>
        <a:bodyPr/>
        <a:lstStyle/>
        <a:p>
          <a:endParaRPr lang="en-US"/>
        </a:p>
      </dgm:t>
    </dgm:pt>
    <dgm:pt modelId="{3AC20AFC-80AB-4C00-B62E-168A8EF41C23}" type="pres">
      <dgm:prSet presAssocID="{BBC98021-B83A-4C92-A44B-5A833B835A75}" presName="spNode" presStyleCnt="0"/>
      <dgm:spPr/>
    </dgm:pt>
    <dgm:pt modelId="{4B008C89-52CC-42E9-820C-77C546D2CCA5}" type="pres">
      <dgm:prSet presAssocID="{8F06EE56-E494-43F2-9CFD-A7DCDEF5C177}" presName="sibTrans" presStyleLbl="sibTrans1D1" presStyleIdx="4" presStyleCnt="6"/>
      <dgm:spPr/>
      <dgm:t>
        <a:bodyPr/>
        <a:lstStyle/>
        <a:p>
          <a:endParaRPr lang="en-US"/>
        </a:p>
      </dgm:t>
    </dgm:pt>
    <dgm:pt modelId="{9BA4D34F-2385-40AB-A1F3-BDCED802C9CB}" type="pres">
      <dgm:prSet presAssocID="{A39986A7-91B2-45C4-A3F2-BC2300DBBCBD}" presName="node" presStyleLbl="node1" presStyleIdx="5" presStyleCnt="6" custRadScaleRad="98956" custRadScaleInc="4871">
        <dgm:presLayoutVars>
          <dgm:bulletEnabled val="1"/>
        </dgm:presLayoutVars>
      </dgm:prSet>
      <dgm:spPr/>
      <dgm:t>
        <a:bodyPr/>
        <a:lstStyle/>
        <a:p>
          <a:endParaRPr lang="en-US"/>
        </a:p>
      </dgm:t>
    </dgm:pt>
    <dgm:pt modelId="{0F1B30BC-97BF-4D51-B810-75A82055639A}" type="pres">
      <dgm:prSet presAssocID="{A39986A7-91B2-45C4-A3F2-BC2300DBBCBD}" presName="spNode" presStyleCnt="0"/>
      <dgm:spPr/>
    </dgm:pt>
    <dgm:pt modelId="{4C013F36-6794-474A-86DC-DA2027A0BBD1}" type="pres">
      <dgm:prSet presAssocID="{0B8B1B88-8C1B-499C-B2BB-78B0A11FF1B0}" presName="sibTrans" presStyleLbl="sibTrans1D1" presStyleIdx="5" presStyleCnt="6"/>
      <dgm:spPr/>
      <dgm:t>
        <a:bodyPr/>
        <a:lstStyle/>
        <a:p>
          <a:endParaRPr lang="en-US"/>
        </a:p>
      </dgm:t>
    </dgm:pt>
  </dgm:ptLst>
  <dgm:cxnLst>
    <dgm:cxn modelId="{B62CAA74-E616-4BC8-A563-85105FD9831E}" srcId="{F7A3B293-7758-4DD5-ADD9-EBD941AB0974}" destId="{BBC98021-B83A-4C92-A44B-5A833B835A75}" srcOrd="4" destOrd="0" parTransId="{54156EBF-787A-43B7-9981-58DB5105E439}" sibTransId="{8F06EE56-E494-43F2-9CFD-A7DCDEF5C177}"/>
    <dgm:cxn modelId="{183FA1DD-38AF-490A-9FC2-0E080AA391F0}" type="presOf" srcId="{F7A3B293-7758-4DD5-ADD9-EBD941AB0974}" destId="{387D6924-D55E-4CB0-A7D5-98563232DD77}" srcOrd="0" destOrd="0" presId="urn:microsoft.com/office/officeart/2005/8/layout/cycle5"/>
    <dgm:cxn modelId="{9D4F3797-46ED-4245-9ADA-7905DCC8FB56}" type="presOf" srcId="{7870611C-787C-4007-A93C-385D21F65EED}" destId="{3C3926F8-8020-4C2A-8B90-2A10552F4C3D}" srcOrd="0" destOrd="0" presId="urn:microsoft.com/office/officeart/2005/8/layout/cycle5"/>
    <dgm:cxn modelId="{0B20496E-D33C-484F-A68D-CD7274C3C750}" type="presOf" srcId="{45921142-42ED-4880-AF6F-CB0C57844001}" destId="{3F9B9C56-539D-4DEB-BFEF-134552E39004}" srcOrd="0" destOrd="0" presId="urn:microsoft.com/office/officeart/2005/8/layout/cycle5"/>
    <dgm:cxn modelId="{D1CCD803-09C2-478C-8C98-E82CD015A956}" type="presOf" srcId="{DF481E7D-A498-46F8-82C2-513F89EBA33F}" destId="{AB6573E4-100C-4FD2-90CD-9D4B101D1F73}" srcOrd="0" destOrd="0" presId="urn:microsoft.com/office/officeart/2005/8/layout/cycle5"/>
    <dgm:cxn modelId="{1341F98E-482B-4F6A-902A-122F35E3BB6E}" srcId="{F7A3B293-7758-4DD5-ADD9-EBD941AB0974}" destId="{7870611C-787C-4007-A93C-385D21F65EED}" srcOrd="0" destOrd="0" parTransId="{833D5C74-C4A0-4DB2-ACB0-E89378F4A7B7}" sibTransId="{B354083C-1FE1-4D5D-AF2D-1013AB5D0EBB}"/>
    <dgm:cxn modelId="{CAA8DF1C-86D9-49B7-BA25-DBA9919D5C99}" type="presOf" srcId="{5DE1409B-3AB4-4A32-A193-9B7246AB51F1}" destId="{69034BD7-BA98-412C-BC3F-77B9BF0FD01C}" srcOrd="0" destOrd="0" presId="urn:microsoft.com/office/officeart/2005/8/layout/cycle5"/>
    <dgm:cxn modelId="{06E0892C-5E92-4B27-89A2-6C562C624555}" srcId="{F7A3B293-7758-4DD5-ADD9-EBD941AB0974}" destId="{A39986A7-91B2-45C4-A3F2-BC2300DBBCBD}" srcOrd="5" destOrd="0" parTransId="{A825E5A7-BC81-40A1-AF7B-98564ED4337B}" sibTransId="{0B8B1B88-8C1B-499C-B2BB-78B0A11FF1B0}"/>
    <dgm:cxn modelId="{3C1A33EE-CDC2-44E5-9913-7A9EA2BDBC88}" type="presOf" srcId="{B354083C-1FE1-4D5D-AF2D-1013AB5D0EBB}" destId="{41DFBFFD-2CF8-49EE-B3DD-7EE4CE972E2A}" srcOrd="0" destOrd="0" presId="urn:microsoft.com/office/officeart/2005/8/layout/cycle5"/>
    <dgm:cxn modelId="{4067801E-8129-4C45-B59E-6F86173BFDD9}" type="presOf" srcId="{CED321CC-3294-4D57-A10F-DE9199F6ADE1}" destId="{B471E318-DAF0-4BD6-9757-36A13767E431}" srcOrd="0" destOrd="0" presId="urn:microsoft.com/office/officeart/2005/8/layout/cycle5"/>
    <dgm:cxn modelId="{F0E61471-CD53-4AB2-BD5D-3897EAE291E9}" type="presOf" srcId="{0BAE3C2E-B0BE-4A17-AE3A-4BEEBA1243A4}" destId="{7B02B0CD-CB2C-4788-AA56-20C2441ECC4F}" srcOrd="0" destOrd="0" presId="urn:microsoft.com/office/officeart/2005/8/layout/cycle5"/>
    <dgm:cxn modelId="{412986AB-B738-46B7-9230-34AE1507DD0C}" type="presOf" srcId="{39E8D499-6DF9-47DD-B8BE-C72F72BE040E}" destId="{1A38E776-64DA-4BDE-8716-BAF61B3EBCCC}" srcOrd="0" destOrd="0" presId="urn:microsoft.com/office/officeart/2005/8/layout/cycle5"/>
    <dgm:cxn modelId="{54FB1F62-3750-4D93-A93A-67EE5ACC6518}" srcId="{F7A3B293-7758-4DD5-ADD9-EBD941AB0974}" destId="{0BAE3C2E-B0BE-4A17-AE3A-4BEEBA1243A4}" srcOrd="3" destOrd="0" parTransId="{4ABA4A58-2221-40AD-B47D-B000AE27B537}" sibTransId="{CED321CC-3294-4D57-A10F-DE9199F6ADE1}"/>
    <dgm:cxn modelId="{38EE649B-DBA5-49A1-9571-EAE07D1E9684}" type="presOf" srcId="{BBC98021-B83A-4C92-A44B-5A833B835A75}" destId="{CC687285-BB9E-4CF8-81E4-407F8DAA40D0}" srcOrd="0" destOrd="0" presId="urn:microsoft.com/office/officeart/2005/8/layout/cycle5"/>
    <dgm:cxn modelId="{EDE03FFC-EE95-4BB0-B044-58B5C4D9CBFD}" type="presOf" srcId="{0B8B1B88-8C1B-499C-B2BB-78B0A11FF1B0}" destId="{4C013F36-6794-474A-86DC-DA2027A0BBD1}" srcOrd="0" destOrd="0" presId="urn:microsoft.com/office/officeart/2005/8/layout/cycle5"/>
    <dgm:cxn modelId="{670BDA56-7DB5-44E0-889A-5CF7073D8A02}" srcId="{F7A3B293-7758-4DD5-ADD9-EBD941AB0974}" destId="{45921142-42ED-4880-AF6F-CB0C57844001}" srcOrd="1" destOrd="0" parTransId="{0F1FE91E-4BF0-45BA-AD96-7699B7060A85}" sibTransId="{39E8D499-6DF9-47DD-B8BE-C72F72BE040E}"/>
    <dgm:cxn modelId="{9C72958F-3E60-44D4-96F2-BA0C05122A93}" type="presOf" srcId="{A39986A7-91B2-45C4-A3F2-BC2300DBBCBD}" destId="{9BA4D34F-2385-40AB-A1F3-BDCED802C9CB}" srcOrd="0" destOrd="0" presId="urn:microsoft.com/office/officeart/2005/8/layout/cycle5"/>
    <dgm:cxn modelId="{5F11E87B-D352-4E59-AA11-5645B2CE1604}" srcId="{F7A3B293-7758-4DD5-ADD9-EBD941AB0974}" destId="{5DE1409B-3AB4-4A32-A193-9B7246AB51F1}" srcOrd="2" destOrd="0" parTransId="{C45655B4-1993-4A09-A58F-ED1C82AE7D97}" sibTransId="{DF481E7D-A498-46F8-82C2-513F89EBA33F}"/>
    <dgm:cxn modelId="{A282445E-7C30-45A5-9CF9-D9983CCA19B7}" type="presOf" srcId="{8F06EE56-E494-43F2-9CFD-A7DCDEF5C177}" destId="{4B008C89-52CC-42E9-820C-77C546D2CCA5}" srcOrd="0" destOrd="0" presId="urn:microsoft.com/office/officeart/2005/8/layout/cycle5"/>
    <dgm:cxn modelId="{BB627C10-27F7-42D5-8AE3-3D53FDB0BEC9}" type="presParOf" srcId="{387D6924-D55E-4CB0-A7D5-98563232DD77}" destId="{3C3926F8-8020-4C2A-8B90-2A10552F4C3D}" srcOrd="0" destOrd="0" presId="urn:microsoft.com/office/officeart/2005/8/layout/cycle5"/>
    <dgm:cxn modelId="{7B2F95D6-EB4D-493B-B52C-201BACD60A19}" type="presParOf" srcId="{387D6924-D55E-4CB0-A7D5-98563232DD77}" destId="{5020EC08-F45E-44F3-80D2-8CBFB2240718}" srcOrd="1" destOrd="0" presId="urn:microsoft.com/office/officeart/2005/8/layout/cycle5"/>
    <dgm:cxn modelId="{014D6272-0F65-44D4-BFB0-7871466165E8}" type="presParOf" srcId="{387D6924-D55E-4CB0-A7D5-98563232DD77}" destId="{41DFBFFD-2CF8-49EE-B3DD-7EE4CE972E2A}" srcOrd="2" destOrd="0" presId="urn:microsoft.com/office/officeart/2005/8/layout/cycle5"/>
    <dgm:cxn modelId="{90AC8A02-CDDA-48C2-A22E-E1667209237E}" type="presParOf" srcId="{387D6924-D55E-4CB0-A7D5-98563232DD77}" destId="{3F9B9C56-539D-4DEB-BFEF-134552E39004}" srcOrd="3" destOrd="0" presId="urn:microsoft.com/office/officeart/2005/8/layout/cycle5"/>
    <dgm:cxn modelId="{3FD7CF0B-9B67-456C-8C7F-BA9854D07DCC}" type="presParOf" srcId="{387D6924-D55E-4CB0-A7D5-98563232DD77}" destId="{DCBAE1AB-737A-47D0-B8B4-DD8FE042C4D7}" srcOrd="4" destOrd="0" presId="urn:microsoft.com/office/officeart/2005/8/layout/cycle5"/>
    <dgm:cxn modelId="{37A63AF0-A31B-4415-8FA4-A9FE8097089E}" type="presParOf" srcId="{387D6924-D55E-4CB0-A7D5-98563232DD77}" destId="{1A38E776-64DA-4BDE-8716-BAF61B3EBCCC}" srcOrd="5" destOrd="0" presId="urn:microsoft.com/office/officeart/2005/8/layout/cycle5"/>
    <dgm:cxn modelId="{404F3A6D-A116-4838-A890-2526B021DC21}" type="presParOf" srcId="{387D6924-D55E-4CB0-A7D5-98563232DD77}" destId="{69034BD7-BA98-412C-BC3F-77B9BF0FD01C}" srcOrd="6" destOrd="0" presId="urn:microsoft.com/office/officeart/2005/8/layout/cycle5"/>
    <dgm:cxn modelId="{1336A08F-755A-45B6-ABC4-4B5D06AB76DB}" type="presParOf" srcId="{387D6924-D55E-4CB0-A7D5-98563232DD77}" destId="{ED2762F0-F716-42E3-A910-F2ECEF58EB51}" srcOrd="7" destOrd="0" presId="urn:microsoft.com/office/officeart/2005/8/layout/cycle5"/>
    <dgm:cxn modelId="{ACED70F8-32D7-4B4B-AA37-D8382A69B071}" type="presParOf" srcId="{387D6924-D55E-4CB0-A7D5-98563232DD77}" destId="{AB6573E4-100C-4FD2-90CD-9D4B101D1F73}" srcOrd="8" destOrd="0" presId="urn:microsoft.com/office/officeart/2005/8/layout/cycle5"/>
    <dgm:cxn modelId="{A47BF79A-DB32-451E-897D-8869286883F8}" type="presParOf" srcId="{387D6924-D55E-4CB0-A7D5-98563232DD77}" destId="{7B02B0CD-CB2C-4788-AA56-20C2441ECC4F}" srcOrd="9" destOrd="0" presId="urn:microsoft.com/office/officeart/2005/8/layout/cycle5"/>
    <dgm:cxn modelId="{699E1604-7158-4768-8B26-C31E7FCA2CE5}" type="presParOf" srcId="{387D6924-D55E-4CB0-A7D5-98563232DD77}" destId="{244966CD-E646-4172-928C-92F1337CFC40}" srcOrd="10" destOrd="0" presId="urn:microsoft.com/office/officeart/2005/8/layout/cycle5"/>
    <dgm:cxn modelId="{E731B372-4191-49C0-B89E-268FE8C5419D}" type="presParOf" srcId="{387D6924-D55E-4CB0-A7D5-98563232DD77}" destId="{B471E318-DAF0-4BD6-9757-36A13767E431}" srcOrd="11" destOrd="0" presId="urn:microsoft.com/office/officeart/2005/8/layout/cycle5"/>
    <dgm:cxn modelId="{914109D0-4CDA-4282-A9FC-0C098522A721}" type="presParOf" srcId="{387D6924-D55E-4CB0-A7D5-98563232DD77}" destId="{CC687285-BB9E-4CF8-81E4-407F8DAA40D0}" srcOrd="12" destOrd="0" presId="urn:microsoft.com/office/officeart/2005/8/layout/cycle5"/>
    <dgm:cxn modelId="{352F5B37-2779-4440-B7BF-30BD43E58B8E}" type="presParOf" srcId="{387D6924-D55E-4CB0-A7D5-98563232DD77}" destId="{3AC20AFC-80AB-4C00-B62E-168A8EF41C23}" srcOrd="13" destOrd="0" presId="urn:microsoft.com/office/officeart/2005/8/layout/cycle5"/>
    <dgm:cxn modelId="{3244B6C1-789C-4D62-9C29-FCAB1E90C7FE}" type="presParOf" srcId="{387D6924-D55E-4CB0-A7D5-98563232DD77}" destId="{4B008C89-52CC-42E9-820C-77C546D2CCA5}" srcOrd="14" destOrd="0" presId="urn:microsoft.com/office/officeart/2005/8/layout/cycle5"/>
    <dgm:cxn modelId="{8BD231E0-4212-466D-B63F-59CC3DA647B9}" type="presParOf" srcId="{387D6924-D55E-4CB0-A7D5-98563232DD77}" destId="{9BA4D34F-2385-40AB-A1F3-BDCED802C9CB}" srcOrd="15" destOrd="0" presId="urn:microsoft.com/office/officeart/2005/8/layout/cycle5"/>
    <dgm:cxn modelId="{725BF7FB-5DD1-4C6F-ADB1-EAFC7AFC49B4}" type="presParOf" srcId="{387D6924-D55E-4CB0-A7D5-98563232DD77}" destId="{0F1B30BC-97BF-4D51-B810-75A82055639A}" srcOrd="16" destOrd="0" presId="urn:microsoft.com/office/officeart/2005/8/layout/cycle5"/>
    <dgm:cxn modelId="{21897F25-5BA6-464D-B916-051157B1A021}" type="presParOf" srcId="{387D6924-D55E-4CB0-A7D5-98563232DD77}" destId="{4C013F36-6794-474A-86DC-DA2027A0BBD1}"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3926F8-8020-4C2A-8B90-2A10552F4C3D}">
      <dsp:nvSpPr>
        <dsp:cNvPr id="0" name=""/>
        <dsp:cNvSpPr/>
      </dsp:nvSpPr>
      <dsp:spPr>
        <a:xfrm>
          <a:off x="2842587" y="13976"/>
          <a:ext cx="1506019" cy="1141679"/>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Facilities &amp; Equipment</a:t>
          </a:r>
        </a:p>
      </dsp:txBody>
      <dsp:txXfrm>
        <a:off x="2898319" y="69708"/>
        <a:ext cx="1394555" cy="1030215"/>
      </dsp:txXfrm>
    </dsp:sp>
    <dsp:sp modelId="{41DFBFFD-2CF8-49EE-B3DD-7EE4CE972E2A}">
      <dsp:nvSpPr>
        <dsp:cNvPr id="0" name=""/>
        <dsp:cNvSpPr/>
      </dsp:nvSpPr>
      <dsp:spPr>
        <a:xfrm>
          <a:off x="1590921" y="630490"/>
          <a:ext cx="4311322" cy="4311322"/>
        </a:xfrm>
        <a:custGeom>
          <a:avLst/>
          <a:gdLst/>
          <a:ahLst/>
          <a:cxnLst/>
          <a:rect l="0" t="0" r="0" b="0"/>
          <a:pathLst>
            <a:path>
              <a:moveTo>
                <a:pt x="2926231" y="142430"/>
              </a:moveTo>
              <a:arcTo wR="2155661" hR="2155661" stAng="17456671" swAng="861207"/>
            </a:path>
          </a:pathLst>
        </a:custGeom>
        <a:noFill/>
        <a:ln w="1143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F9B9C56-539D-4DEB-BFEF-134552E39004}">
      <dsp:nvSpPr>
        <dsp:cNvPr id="0" name=""/>
        <dsp:cNvSpPr/>
      </dsp:nvSpPr>
      <dsp:spPr>
        <a:xfrm>
          <a:off x="4782958" y="1135435"/>
          <a:ext cx="1406797" cy="914418"/>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Policy</a:t>
          </a:r>
        </a:p>
      </dsp:txBody>
      <dsp:txXfrm>
        <a:off x="4827596" y="1180073"/>
        <a:ext cx="1317521" cy="825142"/>
      </dsp:txXfrm>
    </dsp:sp>
    <dsp:sp modelId="{1A38E776-64DA-4BDE-8716-BAF61B3EBCCC}">
      <dsp:nvSpPr>
        <dsp:cNvPr id="0" name=""/>
        <dsp:cNvSpPr/>
      </dsp:nvSpPr>
      <dsp:spPr>
        <a:xfrm>
          <a:off x="1463838" y="514814"/>
          <a:ext cx="4311322" cy="4311322"/>
        </a:xfrm>
        <a:custGeom>
          <a:avLst/>
          <a:gdLst/>
          <a:ahLst/>
          <a:cxnLst/>
          <a:rect l="0" t="0" r="0" b="0"/>
          <a:pathLst>
            <a:path>
              <a:moveTo>
                <a:pt x="4277690" y="1776363"/>
              </a:moveTo>
              <a:arcTo wR="2155661" hR="2155661" stAng="20991948" swAng="1216104"/>
            </a:path>
          </a:pathLst>
        </a:custGeom>
        <a:noFill/>
        <a:ln w="1143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9034BD7-BA98-412C-BC3F-77B9BF0FD01C}">
      <dsp:nvSpPr>
        <dsp:cNvPr id="0" name=""/>
        <dsp:cNvSpPr/>
      </dsp:nvSpPr>
      <dsp:spPr>
        <a:xfrm>
          <a:off x="4782958" y="3291096"/>
          <a:ext cx="1406797" cy="914418"/>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Personnel &amp; Vendors</a:t>
          </a:r>
        </a:p>
      </dsp:txBody>
      <dsp:txXfrm>
        <a:off x="4827596" y="3335734"/>
        <a:ext cx="1317521" cy="825142"/>
      </dsp:txXfrm>
    </dsp:sp>
    <dsp:sp modelId="{AB6573E4-100C-4FD2-90CD-9D4B101D1F73}">
      <dsp:nvSpPr>
        <dsp:cNvPr id="0" name=""/>
        <dsp:cNvSpPr/>
      </dsp:nvSpPr>
      <dsp:spPr>
        <a:xfrm>
          <a:off x="1463838" y="514814"/>
          <a:ext cx="4311322" cy="4311322"/>
        </a:xfrm>
        <a:custGeom>
          <a:avLst/>
          <a:gdLst/>
          <a:ahLst/>
          <a:cxnLst/>
          <a:rect l="0" t="0" r="0" b="0"/>
          <a:pathLst>
            <a:path>
              <a:moveTo>
                <a:pt x="3527599" y="3818387"/>
              </a:moveTo>
              <a:arcTo wR="2155661" hR="2155661" stAng="3028410" swAng="924856"/>
            </a:path>
          </a:pathLst>
        </a:custGeom>
        <a:noFill/>
        <a:ln w="1143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B02B0CD-CB2C-4788-AA56-20C2441ECC4F}">
      <dsp:nvSpPr>
        <dsp:cNvPr id="0" name=""/>
        <dsp:cNvSpPr/>
      </dsp:nvSpPr>
      <dsp:spPr>
        <a:xfrm>
          <a:off x="2916101" y="4368926"/>
          <a:ext cx="1406797" cy="914418"/>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Finance</a:t>
          </a:r>
          <a:r>
            <a:rPr lang="en-US" sz="2800" kern="1200" dirty="0"/>
            <a:t> </a:t>
          </a:r>
        </a:p>
      </dsp:txBody>
      <dsp:txXfrm>
        <a:off x="2960739" y="4413564"/>
        <a:ext cx="1317521" cy="825142"/>
      </dsp:txXfrm>
    </dsp:sp>
    <dsp:sp modelId="{B471E318-DAF0-4BD6-9757-36A13767E431}">
      <dsp:nvSpPr>
        <dsp:cNvPr id="0" name=""/>
        <dsp:cNvSpPr/>
      </dsp:nvSpPr>
      <dsp:spPr>
        <a:xfrm>
          <a:off x="1463838" y="514814"/>
          <a:ext cx="4311322" cy="4311322"/>
        </a:xfrm>
        <a:custGeom>
          <a:avLst/>
          <a:gdLst/>
          <a:ahLst/>
          <a:cxnLst/>
          <a:rect l="0" t="0" r="0" b="0"/>
          <a:pathLst>
            <a:path>
              <a:moveTo>
                <a:pt x="1275018" y="4123233"/>
              </a:moveTo>
              <a:arcTo wR="2155661" hR="2155661" stAng="6846735" swAng="924856"/>
            </a:path>
          </a:pathLst>
        </a:custGeom>
        <a:noFill/>
        <a:ln w="1143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C687285-BB9E-4CF8-81E4-407F8DAA40D0}">
      <dsp:nvSpPr>
        <dsp:cNvPr id="0" name=""/>
        <dsp:cNvSpPr/>
      </dsp:nvSpPr>
      <dsp:spPr>
        <a:xfrm>
          <a:off x="1049243" y="3291096"/>
          <a:ext cx="1406797" cy="914418"/>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Grounds</a:t>
          </a:r>
        </a:p>
      </dsp:txBody>
      <dsp:txXfrm>
        <a:off x="1093881" y="3335734"/>
        <a:ext cx="1317521" cy="825142"/>
      </dsp:txXfrm>
    </dsp:sp>
    <dsp:sp modelId="{4B008C89-52CC-42E9-820C-77C546D2CCA5}">
      <dsp:nvSpPr>
        <dsp:cNvPr id="0" name=""/>
        <dsp:cNvSpPr/>
      </dsp:nvSpPr>
      <dsp:spPr>
        <a:xfrm>
          <a:off x="1475031" y="553341"/>
          <a:ext cx="4311322" cy="4311322"/>
        </a:xfrm>
        <a:custGeom>
          <a:avLst/>
          <a:gdLst/>
          <a:ahLst/>
          <a:cxnLst/>
          <a:rect l="0" t="0" r="0" b="0"/>
          <a:pathLst>
            <a:path>
              <a:moveTo>
                <a:pt x="26302" y="2491380"/>
              </a:moveTo>
              <a:arcTo wR="2155661" hR="2155661" stAng="10262422" swAng="1237038"/>
            </a:path>
          </a:pathLst>
        </a:custGeom>
        <a:noFill/>
        <a:ln w="1143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BA4D34F-2385-40AB-A1F3-BDCED802C9CB}">
      <dsp:nvSpPr>
        <dsp:cNvPr id="0" name=""/>
        <dsp:cNvSpPr/>
      </dsp:nvSpPr>
      <dsp:spPr>
        <a:xfrm>
          <a:off x="1087135" y="1115432"/>
          <a:ext cx="1406797" cy="914418"/>
        </a:xfrm>
        <a:prstGeom prst="roundRect">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Security </a:t>
          </a:r>
        </a:p>
      </dsp:txBody>
      <dsp:txXfrm>
        <a:off x="1131773" y="1160070"/>
        <a:ext cx="1317521" cy="825142"/>
      </dsp:txXfrm>
    </dsp:sp>
    <dsp:sp modelId="{4C013F36-6794-474A-86DC-DA2027A0BBD1}">
      <dsp:nvSpPr>
        <dsp:cNvPr id="0" name=""/>
        <dsp:cNvSpPr/>
      </dsp:nvSpPr>
      <dsp:spPr>
        <a:xfrm>
          <a:off x="1376974" y="621340"/>
          <a:ext cx="4311322" cy="4311322"/>
        </a:xfrm>
        <a:custGeom>
          <a:avLst/>
          <a:gdLst/>
          <a:ahLst/>
          <a:cxnLst/>
          <a:rect l="0" t="0" r="0" b="0"/>
          <a:pathLst>
            <a:path>
              <a:moveTo>
                <a:pt x="906408" y="398890"/>
              </a:moveTo>
              <a:arcTo wR="2155661" hR="2155661" stAng="14074985" swAng="755368"/>
            </a:path>
          </a:pathLst>
        </a:custGeom>
        <a:noFill/>
        <a:ln w="11430"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0AF9FF7D-8759-4954-AD10-D44EC9F74105}" type="datetimeFigureOut">
              <a:rPr lang="en-US" smtClean="0"/>
              <a:t>6/21/2017</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06F427F6-74EE-4AEB-8102-1BB6E1B10418}" type="slidenum">
              <a:rPr lang="en-US" smtClean="0"/>
              <a:t>‹#›</a:t>
            </a:fld>
            <a:endParaRPr lang="en-US"/>
          </a:p>
        </p:txBody>
      </p:sp>
    </p:spTree>
    <p:extLst>
      <p:ext uri="{BB962C8B-B14F-4D97-AF65-F5344CB8AC3E}">
        <p14:creationId xmlns:p14="http://schemas.microsoft.com/office/powerpoint/2010/main" val="2718354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99CC1921-DF74-4DB5-8516-FEE78A013266}" type="datetimeFigureOut">
              <a:rPr lang="en-US" smtClean="0"/>
              <a:pPr/>
              <a:t>6/21/2017</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ED24B878-6DFB-4618-B68C-9AE072238BFB}" type="slidenum">
              <a:rPr lang="en-US" smtClean="0"/>
              <a:pPr/>
              <a:t>‹#›</a:t>
            </a:fld>
            <a:endParaRPr lang="en-US" dirty="0"/>
          </a:p>
        </p:txBody>
      </p:sp>
    </p:spTree>
    <p:extLst>
      <p:ext uri="{BB962C8B-B14F-4D97-AF65-F5344CB8AC3E}">
        <p14:creationId xmlns:p14="http://schemas.microsoft.com/office/powerpoint/2010/main" val="294809420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14</a:t>
            </a:fld>
            <a:endParaRPr lang="en-US" dirty="0"/>
          </a:p>
        </p:txBody>
      </p:sp>
    </p:spTree>
    <p:extLst>
      <p:ext uri="{BB962C8B-B14F-4D97-AF65-F5344CB8AC3E}">
        <p14:creationId xmlns:p14="http://schemas.microsoft.com/office/powerpoint/2010/main" val="325639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15</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16</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17</a:t>
            </a:fld>
            <a:endParaRPr lang="en-US" dirty="0"/>
          </a:p>
        </p:txBody>
      </p:sp>
    </p:spTree>
    <p:extLst>
      <p:ext uri="{BB962C8B-B14F-4D97-AF65-F5344CB8AC3E}">
        <p14:creationId xmlns:p14="http://schemas.microsoft.com/office/powerpoint/2010/main" val="3291863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18</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19</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20</a:t>
            </a:fld>
            <a:endParaRPr lang="en-US" dirty="0"/>
          </a:p>
        </p:txBody>
      </p:sp>
    </p:spTree>
    <p:extLst>
      <p:ext uri="{BB962C8B-B14F-4D97-AF65-F5344CB8AC3E}">
        <p14:creationId xmlns:p14="http://schemas.microsoft.com/office/powerpoint/2010/main" val="3976791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21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31</a:t>
            </a:fld>
            <a:endParaRPr lang="en-US" dirty="0"/>
          </a:p>
        </p:txBody>
      </p:sp>
    </p:spTree>
    <p:extLst>
      <p:ext uri="{BB962C8B-B14F-4D97-AF65-F5344CB8AC3E}">
        <p14:creationId xmlns:p14="http://schemas.microsoft.com/office/powerpoint/2010/main" val="5442230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CF336487-4E55-4481-84F5-01CAEA7BAFF4}" type="datetime2">
              <a:rPr lang="en-US" smtClean="0"/>
              <a:t>Wednesday, June 21, 2017</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F7A2BDD-D331-44F0-96AA-4FB4ED497064}"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0D1C581-D520-49BC-BB64-F1C9946D9F3D}" type="datetime2">
              <a:rPr lang="en-US" smtClean="0"/>
              <a:t>Wednesday, June 21,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B533D85-BCD1-4342-ACC5-F85BF6D44602}" type="datetime2">
              <a:rPr lang="en-US" smtClean="0"/>
              <a:t>Wednesday, June 21, 2017</a:t>
            </a:fld>
            <a:endParaRPr lang="en-US" dirty="0"/>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p>
        </p:txBody>
      </p:sp>
      <p:sp>
        <p:nvSpPr>
          <p:cNvPr id="6" name="Slide Number Placeholder 5"/>
          <p:cNvSpPr>
            <a:spLocks noGrp="1"/>
          </p:cNvSpPr>
          <p:nvPr>
            <p:ph type="sldNum" sz="quarter" idx="12"/>
          </p:nvPr>
        </p:nvSpPr>
        <p:spPr>
          <a:xfrm>
            <a:off x="6733952" y="6555112"/>
            <a:ext cx="588336" cy="228600"/>
          </a:xfrm>
        </p:spPr>
        <p:txBody>
          <a:bodyPr/>
          <a:lstStyle/>
          <a:p>
            <a:fld id="{CF7A2BDD-D331-44F0-96AA-4FB4ED497064}"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DD331AF-9232-4654-82E0-9DF7B208BE0A}" type="datetime2">
              <a:rPr lang="en-US" smtClean="0"/>
              <a:t>Wednesday, June 21,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0AB646C-BB00-4D60-83E0-3A2DE9DB58A0}" type="datetime2">
              <a:rPr lang="en-US" smtClean="0"/>
              <a:t>Wednesday, June 21, 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3E65CE4-8D17-4C64-948C-B4865DB74F98}" type="datetime2">
              <a:rPr lang="en-US" smtClean="0"/>
              <a:t>Wednesday, June 21, 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D6137CF5-07E0-4D60-A68D-E4FCD6CA8E41}" type="datetime2">
              <a:rPr lang="en-US" smtClean="0"/>
              <a:t>Wednesday, June 21, 2017</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2556255-3F0B-4C01-A259-7B44413C937B}" type="datetime2">
              <a:rPr lang="en-US" smtClean="0"/>
              <a:t>Wednesday, June 21,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23A1B5B7-FB6E-4BA3-84DF-DFF5A52A474A}" type="datetime2">
              <a:rPr lang="en-US" smtClean="0"/>
              <a:t>Wednesday, June 21,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dirty="0"/>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a:t>Click icon to add picture</a:t>
            </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FBEAC5-D2F0-4346-A312-1DBFA4192DBB}" type="datetime2">
              <a:rPr lang="en-US" smtClean="0"/>
              <a:t>Wednesday, June 21,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A2BDD-D331-44F0-96AA-4FB4ED497064}" type="slidenum">
              <a:rPr lang="en-US" smtClean="0">
                <a:solidFill>
                  <a:schemeClr val="accent1">
                    <a:shade val="75000"/>
                  </a:schemeClr>
                </a:solidFill>
              </a: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88B5BB52-EA91-422B-91B1-581F10ED5678}" type="datetime2">
              <a:rPr lang="en-US" smtClean="0"/>
              <a:t>Wednesday, June 21, 2017</a:t>
            </a:fld>
            <a:endParaRPr lang="en-US" dirty="0"/>
          </a:p>
        </p:txBody>
      </p:sp>
      <p:sp>
        <p:nvSpPr>
          <p:cNvPr id="5" name="Footer Placeholder 4"/>
          <p:cNvSpPr>
            <a:spLocks noGrp="1"/>
          </p:cNvSpPr>
          <p:nvPr>
            <p:ph type="ftr" sz="quarter" idx="11"/>
          </p:nvPr>
        </p:nvSpPr>
        <p:spPr>
          <a:xfrm>
            <a:off x="457200" y="6556248"/>
            <a:ext cx="3657600" cy="228600"/>
          </a:xfrm>
        </p:spPr>
        <p:txBody>
          <a:bodyPr/>
          <a:lstStyle/>
          <a:p>
            <a:endParaRPr lang="en-US" dirty="0"/>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F7A2BDD-D331-44F0-96AA-4FB4ED497064}" type="slidenum">
              <a:rPr lang="en-US" smtClean="0">
                <a:solidFill>
                  <a:schemeClr val="accent1">
                    <a:shade val="75000"/>
                  </a:schemeClr>
                </a:solidFill>
              </a: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lgn="l"/>
            <a:fld id="{B7D9744C-0EF4-46E8-A8AF-547BC41265CD}" type="datetime2">
              <a:rPr lang="en-US" smtClean="0"/>
              <a:t>Wednesday, June 21, 2017</a:t>
            </a:fld>
            <a:endParaRPr lang="en-US" dirty="0">
              <a:solidFill>
                <a:schemeClr val="accent1">
                  <a:shade val="75000"/>
                </a:schemeClr>
              </a:solidFill>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lgn="r"/>
            <a:endParaRPr lang="en-US" dirty="0">
              <a:solidFill>
                <a:schemeClr val="accent1">
                  <a:shade val="75000"/>
                </a:schemeClr>
              </a:solidFill>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F7A2BDD-D331-44F0-96AA-4FB4ED497064}" type="slidenum">
              <a:rPr lang="en-US" smtClean="0">
                <a:solidFill>
                  <a:schemeClr val="accent1">
                    <a:shade val="75000"/>
                  </a:schemeClr>
                </a:solidFill>
              </a:rPr>
              <a:pPr/>
              <a:t>‹#›</a:t>
            </a:fld>
            <a:endParaRPr lang="en-US" dirty="0">
              <a:solidFill>
                <a:schemeClr val="accent1">
                  <a:shade val="75000"/>
                </a:schemeClr>
              </a:solidFill>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hyperlink" Target="mailto:camezpastor@gmail.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mailto:camezpastor@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1905000" y="533400"/>
            <a:ext cx="7010400" cy="1447800"/>
          </a:xfrm>
        </p:spPr>
        <p:txBody>
          <a:bodyPr/>
          <a:lstStyle/>
          <a:p>
            <a:r>
              <a:rPr lang="en-US" dirty="0"/>
              <a:t>Trustees ON PURPOSE:</a:t>
            </a:r>
            <a:br>
              <a:rPr lang="en-US" dirty="0"/>
            </a:br>
            <a:r>
              <a:rPr lang="en-US" sz="2800" dirty="0" smtClean="0"/>
              <a:t>reaffirming our purpose</a:t>
            </a:r>
            <a:br>
              <a:rPr lang="en-US" sz="2800" dirty="0" smtClean="0"/>
            </a:br>
            <a:r>
              <a:rPr lang="en-US" sz="2800" dirty="0" smtClean="0"/>
              <a:t> &amp; raising our game</a:t>
            </a:r>
            <a:endParaRPr lang="en-US" sz="2800" dirty="0"/>
          </a:p>
        </p:txBody>
      </p:sp>
      <p:sp>
        <p:nvSpPr>
          <p:cNvPr id="3" name="Rectangle 2"/>
          <p:cNvSpPr>
            <a:spLocks noGrp="1"/>
          </p:cNvSpPr>
          <p:nvPr>
            <p:ph type="subTitle" idx="1"/>
          </p:nvPr>
        </p:nvSpPr>
        <p:spPr>
          <a:xfrm>
            <a:off x="2496002" y="2819400"/>
            <a:ext cx="6495598" cy="3276600"/>
          </a:xfrm>
        </p:spPr>
        <p:txBody>
          <a:bodyPr>
            <a:normAutofit fontScale="92500" lnSpcReduction="10000"/>
          </a:bodyPr>
          <a:lstStyle/>
          <a:p>
            <a:r>
              <a:rPr lang="en-US" dirty="0"/>
              <a:t>AFRICAN METHODIST EPISCOPAL ZION CHURCH</a:t>
            </a:r>
          </a:p>
          <a:p>
            <a:r>
              <a:rPr lang="en-US" dirty="0"/>
              <a:t> MID-ATLANTIC EPISCOPAL DISTRICT</a:t>
            </a:r>
          </a:p>
          <a:p>
            <a:r>
              <a:rPr lang="en-US" dirty="0" smtClean="0"/>
              <a:t>151</a:t>
            </a:r>
            <a:r>
              <a:rPr lang="en-US" baseline="30000" dirty="0" smtClean="0"/>
              <a:t>st</a:t>
            </a:r>
            <a:r>
              <a:rPr lang="en-US" dirty="0" smtClean="0"/>
              <a:t> SESSION VIRGINIA ANNUAL </a:t>
            </a:r>
            <a:r>
              <a:rPr lang="en-US" dirty="0" smtClean="0"/>
              <a:t>CONFERENCE</a:t>
            </a:r>
          </a:p>
          <a:p>
            <a:r>
              <a:rPr lang="en-US" dirty="0" smtClean="0"/>
              <a:t>June 21, 2017</a:t>
            </a:r>
            <a:endParaRPr lang="en-US" dirty="0"/>
          </a:p>
          <a:p>
            <a:endParaRPr lang="en-US" dirty="0"/>
          </a:p>
          <a:p>
            <a:endParaRPr lang="en-US" dirty="0"/>
          </a:p>
          <a:p>
            <a:endParaRPr lang="en-US" dirty="0"/>
          </a:p>
          <a:p>
            <a:r>
              <a:rPr lang="en-US" dirty="0"/>
              <a:t>Mrs. Devieta C. Moore, Missionary Supervisor</a:t>
            </a:r>
          </a:p>
          <a:p>
            <a:r>
              <a:rPr lang="en-US" dirty="0"/>
              <a:t>Bishop W. Darin Moore, Presiding Prelate</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568" y="2133600"/>
            <a:ext cx="2343602" cy="2299855"/>
          </a:xfrm>
          <a:prstGeom prst="rect">
            <a:avLst/>
          </a:prstGeom>
        </p:spPr>
      </p:pic>
      <p:sp>
        <p:nvSpPr>
          <p:cNvPr id="5" name="Slide Number Placeholder 4"/>
          <p:cNvSpPr>
            <a:spLocks noGrp="1"/>
          </p:cNvSpPr>
          <p:nvPr>
            <p:ph type="sldNum" sz="quarter" idx="12"/>
          </p:nvPr>
        </p:nvSpPr>
        <p:spPr/>
        <p:txBody>
          <a:bodyPr/>
          <a:lstStyle/>
          <a:p>
            <a:fld id="{CF7A2BDD-D331-44F0-96AA-4FB4ED497064}"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F7A2BDD-D331-44F0-96AA-4FB4ED497064}" type="slidenum">
              <a:rPr lang="en-US" smtClean="0"/>
              <a:pPr/>
              <a:t>2</a:t>
            </a:fld>
            <a:endParaRPr lang="en-US" dirty="0"/>
          </a:p>
        </p:txBody>
      </p:sp>
      <p:sp>
        <p:nvSpPr>
          <p:cNvPr id="4" name="TextBox 3"/>
          <p:cNvSpPr txBox="1"/>
          <p:nvPr/>
        </p:nvSpPr>
        <p:spPr>
          <a:xfrm>
            <a:off x="609600" y="1828800"/>
            <a:ext cx="7239000" cy="3354765"/>
          </a:xfrm>
          <a:prstGeom prst="rect">
            <a:avLst/>
          </a:prstGeom>
          <a:noFill/>
        </p:spPr>
        <p:txBody>
          <a:bodyPr wrap="square" rtlCol="0">
            <a:spAutoFit/>
          </a:bodyPr>
          <a:lstStyle/>
          <a:p>
            <a:pPr algn="ctr"/>
            <a:r>
              <a:rPr lang="en-US" sz="6000" b="1" i="1" u="sng" dirty="0" smtClean="0"/>
              <a:t>OUR</a:t>
            </a:r>
            <a:r>
              <a:rPr lang="en-US" sz="6000" i="1" dirty="0" smtClean="0"/>
              <a:t> mission is the                        Great Commission!</a:t>
            </a:r>
          </a:p>
          <a:p>
            <a:pPr algn="r"/>
            <a:r>
              <a:rPr lang="en-US" sz="3600" i="1" dirty="0" smtClean="0"/>
              <a:t>Bishop W. Darin Moore</a:t>
            </a:r>
            <a:endParaRPr lang="en-US" sz="3600" dirty="0"/>
          </a:p>
          <a:p>
            <a:endParaRPr lang="en-US" sz="2800" dirty="0"/>
          </a:p>
          <a:p>
            <a:endParaRPr lang="en-US" sz="2800" dirty="0"/>
          </a:p>
        </p:txBody>
      </p:sp>
    </p:spTree>
    <p:extLst>
      <p:ext uri="{BB962C8B-B14F-4D97-AF65-F5344CB8AC3E}">
        <p14:creationId xmlns:p14="http://schemas.microsoft.com/office/powerpoint/2010/main" val="3590935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
            <a:ext cx="7394448" cy="670560"/>
          </a:xfrm>
        </p:spPr>
        <p:txBody>
          <a:bodyPr/>
          <a:lstStyle/>
          <a:p>
            <a:r>
              <a:rPr lang="en-US" dirty="0"/>
              <a:t>Our Team</a:t>
            </a:r>
          </a:p>
        </p:txBody>
      </p:sp>
      <p:sp>
        <p:nvSpPr>
          <p:cNvPr id="3" name="Slide Number Placeholder 2"/>
          <p:cNvSpPr>
            <a:spLocks noGrp="1"/>
          </p:cNvSpPr>
          <p:nvPr>
            <p:ph type="sldNum" sz="quarter" idx="12"/>
          </p:nvPr>
        </p:nvSpPr>
        <p:spPr/>
        <p:txBody>
          <a:bodyPr/>
          <a:lstStyle/>
          <a:p>
            <a:fld id="{CF7A2BDD-D331-44F0-96AA-4FB4ED497064}" type="slidenum">
              <a:rPr lang="en-US" smtClean="0"/>
              <a:pPr/>
              <a:t>3</a:t>
            </a:fld>
            <a:endParaRPr lang="en-US" dirty="0"/>
          </a:p>
        </p:txBody>
      </p:sp>
      <p:sp>
        <p:nvSpPr>
          <p:cNvPr id="4" name="TextBox 3"/>
          <p:cNvSpPr txBox="1"/>
          <p:nvPr/>
        </p:nvSpPr>
        <p:spPr>
          <a:xfrm>
            <a:off x="304800" y="1295400"/>
            <a:ext cx="7848600" cy="4832092"/>
          </a:xfrm>
          <a:prstGeom prst="rect">
            <a:avLst/>
          </a:prstGeom>
          <a:noFill/>
        </p:spPr>
        <p:txBody>
          <a:bodyPr wrap="square" rtlCol="0">
            <a:spAutoFit/>
          </a:bodyPr>
          <a:lstStyle/>
          <a:p>
            <a:r>
              <a:rPr lang="en-US" sz="2800" b="1" dirty="0"/>
              <a:t>Bishop W. Darin Moore</a:t>
            </a:r>
          </a:p>
          <a:p>
            <a:r>
              <a:rPr lang="en-US" sz="2800" i="1" dirty="0"/>
              <a:t>Presiding Prelate</a:t>
            </a:r>
          </a:p>
          <a:p>
            <a:endParaRPr lang="en-US" sz="2800" dirty="0"/>
          </a:p>
          <a:p>
            <a:r>
              <a:rPr lang="en-US" sz="2800" b="1" dirty="0"/>
              <a:t>Rev. Dr. Alvin T. Durant</a:t>
            </a:r>
          </a:p>
          <a:p>
            <a:r>
              <a:rPr lang="en-US" sz="2800" i="1" dirty="0"/>
              <a:t>Chair, Conference Board of </a:t>
            </a:r>
            <a:r>
              <a:rPr lang="en-US" sz="2800" i="1" dirty="0" smtClean="0"/>
              <a:t>Trustees, Philadelphia Baltimore Conference</a:t>
            </a:r>
            <a:endParaRPr lang="en-US" sz="2800" i="1" dirty="0"/>
          </a:p>
          <a:p>
            <a:endParaRPr lang="en-US" sz="2800" dirty="0"/>
          </a:p>
          <a:p>
            <a:r>
              <a:rPr lang="en-US" sz="2800" b="1" dirty="0"/>
              <a:t>Facilities and Risk Management Team</a:t>
            </a:r>
          </a:p>
          <a:p>
            <a:r>
              <a:rPr lang="en-US" sz="2800" dirty="0"/>
              <a:t>Rev. Alyce R. Walker Johnson</a:t>
            </a:r>
          </a:p>
          <a:p>
            <a:r>
              <a:rPr lang="en-US" sz="2800" dirty="0"/>
              <a:t>Rev. Dr. Myrtle Bowen</a:t>
            </a:r>
          </a:p>
          <a:p>
            <a:r>
              <a:rPr lang="en-US" sz="2800" dirty="0"/>
              <a:t>Rev. Dr. David McClendon</a:t>
            </a:r>
          </a:p>
        </p:txBody>
      </p:sp>
    </p:spTree>
    <p:extLst>
      <p:ext uri="{BB962C8B-B14F-4D97-AF65-F5344CB8AC3E}">
        <p14:creationId xmlns:p14="http://schemas.microsoft.com/office/powerpoint/2010/main" val="3787734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lstStyle/>
          <a:p>
            <a:r>
              <a:rPr lang="en-US" dirty="0"/>
              <a:t>AGENDA</a:t>
            </a:r>
          </a:p>
        </p:txBody>
      </p:sp>
      <p:sp>
        <p:nvSpPr>
          <p:cNvPr id="3" name="Content Placeholder 2"/>
          <p:cNvSpPr>
            <a:spLocks noGrp="1"/>
          </p:cNvSpPr>
          <p:nvPr>
            <p:ph idx="1"/>
          </p:nvPr>
        </p:nvSpPr>
        <p:spPr>
          <a:xfrm>
            <a:off x="457200" y="1219200"/>
            <a:ext cx="7239000" cy="4846320"/>
          </a:xfrm>
        </p:spPr>
        <p:txBody>
          <a:bodyPr/>
          <a:lstStyle/>
          <a:p>
            <a:r>
              <a:rPr lang="en-US" dirty="0"/>
              <a:t>Objectives</a:t>
            </a:r>
          </a:p>
          <a:p>
            <a:r>
              <a:rPr lang="en-US" dirty="0"/>
              <a:t>Trustee Board role/responsibilities</a:t>
            </a:r>
          </a:p>
          <a:p>
            <a:r>
              <a:rPr lang="en-US" dirty="0"/>
              <a:t>Major Areas of Concern for the Trustee Board</a:t>
            </a:r>
          </a:p>
          <a:p>
            <a:r>
              <a:rPr lang="en-US" dirty="0"/>
              <a:t>Conducting a Quarterly and Annual Review</a:t>
            </a:r>
          </a:p>
          <a:p>
            <a:r>
              <a:rPr lang="en-US" dirty="0"/>
              <a:t>Q and A</a:t>
            </a:r>
          </a:p>
          <a:p>
            <a:r>
              <a:rPr lang="en-US" dirty="0"/>
              <a:t>Closing Remarks and Prayer</a:t>
            </a:r>
          </a:p>
        </p:txBody>
      </p:sp>
      <p:sp>
        <p:nvSpPr>
          <p:cNvPr id="4" name="Slide Number Placeholder 3"/>
          <p:cNvSpPr>
            <a:spLocks noGrp="1"/>
          </p:cNvSpPr>
          <p:nvPr>
            <p:ph type="sldNum" sz="quarter" idx="12"/>
          </p:nvPr>
        </p:nvSpPr>
        <p:spPr/>
        <p:txBody>
          <a:bodyPr/>
          <a:lstStyle/>
          <a:p>
            <a:fld id="{CF7A2BDD-D331-44F0-96AA-4FB4ED497064}" type="slidenum">
              <a:rPr lang="en-US" smtClean="0"/>
              <a:pPr/>
              <a:t>4</a:t>
            </a:fld>
            <a:endParaRPr lang="en-US" dirty="0"/>
          </a:p>
        </p:txBody>
      </p:sp>
    </p:spTree>
    <p:extLst>
      <p:ext uri="{BB962C8B-B14F-4D97-AF65-F5344CB8AC3E}">
        <p14:creationId xmlns:p14="http://schemas.microsoft.com/office/powerpoint/2010/main" val="4071517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62594"/>
            <a:ext cx="7242048" cy="697675"/>
          </a:xfrm>
        </p:spPr>
        <p:txBody>
          <a:bodyPr/>
          <a:lstStyle/>
          <a:p>
            <a:r>
              <a:rPr lang="en-US" dirty="0"/>
              <a:t>overview</a:t>
            </a:r>
          </a:p>
        </p:txBody>
      </p:sp>
      <p:sp>
        <p:nvSpPr>
          <p:cNvPr id="3" name="Rectangle 2"/>
          <p:cNvSpPr>
            <a:spLocks noGrp="1"/>
          </p:cNvSpPr>
          <p:nvPr>
            <p:ph sz="half" idx="1"/>
          </p:nvPr>
        </p:nvSpPr>
        <p:spPr>
          <a:xfrm>
            <a:off x="304800" y="1017716"/>
            <a:ext cx="7848600" cy="5032248"/>
          </a:xfrm>
        </p:spPr>
        <p:txBody>
          <a:bodyPr>
            <a:normAutofit fontScale="99500"/>
          </a:bodyPr>
          <a:lstStyle/>
          <a:p>
            <a:r>
              <a:rPr lang="en-US" i="1" dirty="0"/>
              <a:t>Review the composition, role and most critical areas of functioning for the Trustee Board </a:t>
            </a:r>
          </a:p>
          <a:p>
            <a:r>
              <a:rPr lang="en-US" i="1" dirty="0"/>
              <a:t>Suggest items that require quarterly(at least)  and annual review (care, preventive maintenance and risk management) in every local church</a:t>
            </a:r>
          </a:p>
          <a:p>
            <a:r>
              <a:rPr lang="en-US" i="1" dirty="0"/>
              <a:t>Introduce a tool that can assist the Trustee Board in executing its duty</a:t>
            </a:r>
          </a:p>
        </p:txBody>
      </p:sp>
      <p:sp>
        <p:nvSpPr>
          <p:cNvPr id="4" name="Slide Number Placeholder 3"/>
          <p:cNvSpPr>
            <a:spLocks noGrp="1"/>
          </p:cNvSpPr>
          <p:nvPr>
            <p:ph type="sldNum" sz="quarter" idx="12"/>
          </p:nvPr>
        </p:nvSpPr>
        <p:spPr/>
        <p:txBody>
          <a:bodyPr/>
          <a:lstStyle/>
          <a:p>
            <a:fld id="{CF7A2BDD-D331-44F0-96AA-4FB4ED497064}"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84517" y="273148"/>
            <a:ext cx="7239000" cy="670560"/>
          </a:xfrm>
        </p:spPr>
        <p:txBody>
          <a:bodyPr>
            <a:normAutofit/>
          </a:bodyPr>
          <a:lstStyle/>
          <a:p>
            <a:r>
              <a:rPr lang="en-US" dirty="0"/>
              <a:t>ROLES/RESPONSIBILTIES </a:t>
            </a:r>
          </a:p>
        </p:txBody>
      </p:sp>
      <p:sp>
        <p:nvSpPr>
          <p:cNvPr id="3" name="Content Placeholder 2"/>
          <p:cNvSpPr>
            <a:spLocks noGrp="1"/>
          </p:cNvSpPr>
          <p:nvPr>
            <p:ph idx="1"/>
          </p:nvPr>
        </p:nvSpPr>
        <p:spPr>
          <a:xfrm>
            <a:off x="381000" y="914400"/>
            <a:ext cx="7924800" cy="5465136"/>
          </a:xfrm>
        </p:spPr>
        <p:txBody>
          <a:bodyPr>
            <a:normAutofit/>
          </a:bodyPr>
          <a:lstStyle/>
          <a:p>
            <a:r>
              <a:rPr lang="en-US" dirty="0"/>
              <a:t>Responsible for the temporal concerns of the church.</a:t>
            </a:r>
          </a:p>
          <a:p>
            <a:r>
              <a:rPr lang="en-US" dirty="0"/>
              <a:t>Care for, maintain, enhance and secure all of the real and personal property of the church.</a:t>
            </a:r>
          </a:p>
          <a:p>
            <a:r>
              <a:rPr lang="en-US" dirty="0"/>
              <a:t>Duties are entrusted on behalf of the A. M. E. Zion Church which owns all real and personal property.</a:t>
            </a:r>
          </a:p>
          <a:p>
            <a:r>
              <a:rPr lang="en-US" dirty="0"/>
              <a:t>Trustees should never allow their church to remain in disrepair or ill-equipped.  Not knowing something needs to be repaired is NOT an option.</a:t>
            </a:r>
            <a:endParaRPr lang="en-US" i="1" dirty="0"/>
          </a:p>
          <a:p>
            <a:r>
              <a:rPr lang="en-US" dirty="0"/>
              <a:t>Trustees must demonstrate a prudent and strong business sense when it comes to the church.</a:t>
            </a:r>
          </a:p>
        </p:txBody>
      </p:sp>
      <p:sp>
        <p:nvSpPr>
          <p:cNvPr id="4" name="Slide Number Placeholder 3"/>
          <p:cNvSpPr>
            <a:spLocks noGrp="1"/>
          </p:cNvSpPr>
          <p:nvPr>
            <p:ph type="sldNum" sz="quarter" idx="12"/>
          </p:nvPr>
        </p:nvSpPr>
        <p:spPr/>
        <p:txBody>
          <a:bodyPr/>
          <a:lstStyle/>
          <a:p>
            <a:fld id="{CF7A2BDD-D331-44F0-96AA-4FB4ED497064}"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320040"/>
            <a:ext cx="7239000" cy="670560"/>
          </a:xfrm>
        </p:spPr>
        <p:txBody>
          <a:bodyPr>
            <a:normAutofit/>
          </a:bodyPr>
          <a:lstStyle/>
          <a:p>
            <a:r>
              <a:rPr lang="en-US" dirty="0"/>
              <a:t>ROLES/RESPONSIBILITIES</a:t>
            </a:r>
          </a:p>
        </p:txBody>
      </p:sp>
      <p:sp>
        <p:nvSpPr>
          <p:cNvPr id="3" name="Content Placeholder 2"/>
          <p:cNvSpPr>
            <a:spLocks noGrp="1"/>
          </p:cNvSpPr>
          <p:nvPr>
            <p:ph idx="1"/>
          </p:nvPr>
        </p:nvSpPr>
        <p:spPr>
          <a:xfrm>
            <a:off x="381000" y="914400"/>
            <a:ext cx="7924800" cy="5465136"/>
          </a:xfrm>
        </p:spPr>
        <p:txBody>
          <a:bodyPr>
            <a:normAutofit/>
          </a:bodyPr>
          <a:lstStyle/>
          <a:p>
            <a:r>
              <a:rPr lang="en-US" dirty="0"/>
              <a:t>Trustees ensure the church has the right equipment to function efficiently.</a:t>
            </a:r>
          </a:p>
          <a:p>
            <a:r>
              <a:rPr lang="en-US" dirty="0"/>
              <a:t>Trustees inventory and secure all church property, whether real or personal.</a:t>
            </a:r>
          </a:p>
          <a:p>
            <a:r>
              <a:rPr lang="en-US" dirty="0"/>
              <a:t>When leasing property, trustees ensure that the rent paid to or by the church is commensurate with the market.</a:t>
            </a:r>
          </a:p>
          <a:p>
            <a:r>
              <a:rPr lang="en-US" dirty="0"/>
              <a:t>If the church lacks adequate insurance—the trustees are responsible.  If the church sustains a loss due to undervaluation of its insurance, the Trustees can be held liable.</a:t>
            </a:r>
          </a:p>
        </p:txBody>
      </p:sp>
      <p:sp>
        <p:nvSpPr>
          <p:cNvPr id="4" name="Slide Number Placeholder 3"/>
          <p:cNvSpPr>
            <a:spLocks noGrp="1"/>
          </p:cNvSpPr>
          <p:nvPr>
            <p:ph type="sldNum" sz="quarter" idx="12"/>
          </p:nvPr>
        </p:nvSpPr>
        <p:spPr/>
        <p:txBody>
          <a:bodyPr/>
          <a:lstStyle/>
          <a:p>
            <a:fld id="{CF7A2BDD-D331-44F0-96AA-4FB4ED497064}" type="slidenum">
              <a:rPr lang="en-US" smtClean="0"/>
              <a:pPr/>
              <a:t>7</a:t>
            </a:fld>
            <a:endParaRPr lang="en-US" dirty="0"/>
          </a:p>
        </p:txBody>
      </p:sp>
    </p:spTree>
    <p:extLst>
      <p:ext uri="{BB962C8B-B14F-4D97-AF65-F5344CB8AC3E}">
        <p14:creationId xmlns:p14="http://schemas.microsoft.com/office/powerpoint/2010/main" val="18782174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320040"/>
            <a:ext cx="7239000" cy="670560"/>
          </a:xfrm>
        </p:spPr>
        <p:txBody>
          <a:bodyPr>
            <a:normAutofit/>
          </a:bodyPr>
          <a:lstStyle/>
          <a:p>
            <a:r>
              <a:rPr lang="en-US" dirty="0"/>
              <a:t>From the DISCIPLINE </a:t>
            </a:r>
          </a:p>
        </p:txBody>
      </p:sp>
      <p:sp>
        <p:nvSpPr>
          <p:cNvPr id="3" name="Content Placeholder 2"/>
          <p:cNvSpPr>
            <a:spLocks noGrp="1"/>
          </p:cNvSpPr>
          <p:nvPr>
            <p:ph idx="1"/>
          </p:nvPr>
        </p:nvSpPr>
        <p:spPr>
          <a:xfrm>
            <a:off x="381000" y="914400"/>
            <a:ext cx="7924800" cy="5465136"/>
          </a:xfrm>
        </p:spPr>
        <p:txBody>
          <a:bodyPr>
            <a:normAutofit/>
          </a:bodyPr>
          <a:lstStyle/>
          <a:p>
            <a:r>
              <a:rPr lang="en-US" dirty="0"/>
              <a:t>Trustee Board is made up of no fewer than three (3) and no more than fifteen (15) members including the pastor</a:t>
            </a:r>
          </a:p>
          <a:p>
            <a:r>
              <a:rPr lang="en-US" dirty="0"/>
              <a:t>To be elected, a person must:</a:t>
            </a:r>
          </a:p>
          <a:p>
            <a:pPr lvl="1"/>
            <a:r>
              <a:rPr lang="en-US" dirty="0"/>
              <a:t>Be at least twenty-one (21) years old</a:t>
            </a:r>
          </a:p>
          <a:p>
            <a:pPr lvl="1"/>
            <a:r>
              <a:rPr lang="en-US" dirty="0"/>
              <a:t>Be a member in good standing of the A. M. E. Zion Church</a:t>
            </a:r>
          </a:p>
          <a:p>
            <a:pPr lvl="1"/>
            <a:r>
              <a:rPr lang="en-US" dirty="0"/>
              <a:t>Have given evidence of their ability, desire and practice of witnessing to the gospel of the kingdom of God in and beyond their environs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8</a:t>
            </a:fld>
            <a:endParaRPr lang="en-US" dirty="0"/>
          </a:p>
        </p:txBody>
      </p:sp>
    </p:spTree>
    <p:extLst>
      <p:ext uri="{BB962C8B-B14F-4D97-AF65-F5344CB8AC3E}">
        <p14:creationId xmlns:p14="http://schemas.microsoft.com/office/powerpoint/2010/main" val="28270150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320040"/>
            <a:ext cx="7239000" cy="670560"/>
          </a:xfrm>
        </p:spPr>
        <p:txBody>
          <a:bodyPr>
            <a:normAutofit/>
          </a:bodyPr>
          <a:lstStyle/>
          <a:p>
            <a:r>
              <a:rPr lang="en-US" dirty="0"/>
              <a:t>from THE DISCIPLINE</a:t>
            </a:r>
          </a:p>
        </p:txBody>
      </p:sp>
      <p:sp>
        <p:nvSpPr>
          <p:cNvPr id="3" name="Content Placeholder 2"/>
          <p:cNvSpPr>
            <a:spLocks noGrp="1"/>
          </p:cNvSpPr>
          <p:nvPr>
            <p:ph idx="1"/>
          </p:nvPr>
        </p:nvSpPr>
        <p:spPr>
          <a:xfrm>
            <a:off x="304800" y="1143000"/>
            <a:ext cx="7924800" cy="5465136"/>
          </a:xfrm>
        </p:spPr>
        <p:txBody>
          <a:bodyPr>
            <a:normAutofit lnSpcReduction="10000"/>
          </a:bodyPr>
          <a:lstStyle/>
          <a:p>
            <a:pPr lvl="0">
              <a:buClr>
                <a:srgbClr val="B13F9A"/>
              </a:buClr>
            </a:pPr>
            <a:r>
              <a:rPr lang="en-US" dirty="0"/>
              <a:t>Trustees are:</a:t>
            </a:r>
          </a:p>
          <a:p>
            <a:pPr lvl="1">
              <a:buClr>
                <a:srgbClr val="B13F9A"/>
              </a:buClr>
            </a:pPr>
            <a:r>
              <a:rPr lang="en-US" dirty="0">
                <a:solidFill>
                  <a:prstClr val="black"/>
                </a:solidFill>
              </a:rPr>
              <a:t>Nominated by the pastor and elected annually (except the pastor)</a:t>
            </a:r>
          </a:p>
          <a:p>
            <a:pPr lvl="1">
              <a:buClr>
                <a:srgbClr val="B13F9A"/>
              </a:buClr>
            </a:pPr>
            <a:r>
              <a:rPr lang="en-US" dirty="0">
                <a:solidFill>
                  <a:prstClr val="black"/>
                </a:solidFill>
              </a:rPr>
              <a:t>Constitute the directors of the religious corporation No fewer than three (3) and no more than fifteen (15) members including the pastor</a:t>
            </a:r>
          </a:p>
          <a:p>
            <a:pPr lvl="1">
              <a:buClr>
                <a:srgbClr val="B13F9A"/>
              </a:buClr>
            </a:pPr>
            <a:r>
              <a:rPr lang="en-US" dirty="0">
                <a:solidFill>
                  <a:schemeClr val="tx1"/>
                </a:solidFill>
              </a:rPr>
              <a:t>Obligated to uphold the laws and practices of the                 A. M. E. Zion Church as expressed in </a:t>
            </a:r>
            <a:r>
              <a:rPr lang="en-US" i="1" dirty="0">
                <a:solidFill>
                  <a:schemeClr val="tx1"/>
                </a:solidFill>
              </a:rPr>
              <a:t>The Book of Discipline</a:t>
            </a:r>
          </a:p>
          <a:p>
            <a:pPr marL="292608" lvl="1" indent="0">
              <a:buClr>
                <a:srgbClr val="B13F9A"/>
              </a:buClr>
              <a:buNone/>
            </a:pPr>
            <a:endParaRPr lang="en-US" dirty="0"/>
          </a:p>
          <a:p>
            <a:pPr lvl="1">
              <a:buClr>
                <a:srgbClr val="B13F9A"/>
              </a:buClr>
            </a:pPr>
            <a:endParaRPr lang="en-US" i="1" dirty="0">
              <a:solidFill>
                <a:schemeClr val="tx1"/>
              </a:solidFill>
            </a:endParaRPr>
          </a:p>
          <a:p>
            <a:pPr lvl="1">
              <a:buClr>
                <a:srgbClr val="B13F9A"/>
              </a:buClr>
            </a:pPr>
            <a:endParaRPr lang="en-US" i="1" dirty="0">
              <a:solidFill>
                <a:schemeClr val="tx1"/>
              </a:solidFill>
            </a:endParaRPr>
          </a:p>
          <a:p>
            <a:pPr lvl="1">
              <a:buClr>
                <a:srgbClr val="B13F9A"/>
              </a:buClr>
            </a:pPr>
            <a:endParaRPr lang="en-US" i="1" dirty="0">
              <a:solidFill>
                <a:schemeClr val="tx1"/>
              </a:solidFill>
            </a:endParaRPr>
          </a:p>
          <a:p>
            <a:pPr lvl="1">
              <a:buClr>
                <a:srgbClr val="B13F9A"/>
              </a:buClr>
            </a:pPr>
            <a:endParaRPr lang="en-US" i="1" dirty="0">
              <a:solidFill>
                <a:schemeClr val="tx1"/>
              </a:solidFill>
            </a:endParaRPr>
          </a:p>
          <a:p>
            <a:pPr marL="292608" lvl="1" indent="0" algn="r">
              <a:buClr>
                <a:srgbClr val="B13F9A"/>
              </a:buClr>
              <a:buNone/>
            </a:pPr>
            <a:r>
              <a:rPr lang="en-US" sz="1600" b="1" i="1" dirty="0">
                <a:solidFill>
                  <a:schemeClr val="tx1"/>
                </a:solidFill>
              </a:rPr>
              <a:t>2016 Book of Discipline of the A. M. E. Zion Church</a:t>
            </a:r>
          </a:p>
          <a:p>
            <a:pPr lvl="1">
              <a:buClr>
                <a:srgbClr val="B13F9A"/>
              </a:buClr>
            </a:pPr>
            <a:endParaRPr lang="en-US" i="1" dirty="0">
              <a:solidFill>
                <a:schemeClr val="tx1"/>
              </a:solidFill>
            </a:endParaRPr>
          </a:p>
        </p:txBody>
      </p:sp>
      <p:sp>
        <p:nvSpPr>
          <p:cNvPr id="4" name="Slide Number Placeholder 3"/>
          <p:cNvSpPr>
            <a:spLocks noGrp="1"/>
          </p:cNvSpPr>
          <p:nvPr>
            <p:ph type="sldNum" sz="quarter" idx="12"/>
          </p:nvPr>
        </p:nvSpPr>
        <p:spPr/>
        <p:txBody>
          <a:bodyPr/>
          <a:lstStyle/>
          <a:p>
            <a:fld id="{CF7A2BDD-D331-44F0-96AA-4FB4ED497064}" type="slidenum">
              <a:rPr lang="en-US" smtClean="0"/>
              <a:pPr/>
              <a:t>9</a:t>
            </a:fld>
            <a:endParaRPr lang="en-US" dirty="0"/>
          </a:p>
        </p:txBody>
      </p:sp>
    </p:spTree>
    <p:extLst>
      <p:ext uri="{BB962C8B-B14F-4D97-AF65-F5344CB8AC3E}">
        <p14:creationId xmlns:p14="http://schemas.microsoft.com/office/powerpoint/2010/main" val="675122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320040"/>
            <a:ext cx="7239000" cy="670560"/>
          </a:xfrm>
        </p:spPr>
        <p:txBody>
          <a:bodyPr>
            <a:normAutofit/>
          </a:bodyPr>
          <a:lstStyle/>
          <a:p>
            <a:r>
              <a:rPr lang="en-US" dirty="0"/>
              <a:t>from THE DISCIPLINE</a:t>
            </a:r>
          </a:p>
        </p:txBody>
      </p:sp>
      <p:sp>
        <p:nvSpPr>
          <p:cNvPr id="3" name="Content Placeholder 2"/>
          <p:cNvSpPr>
            <a:spLocks noGrp="1"/>
          </p:cNvSpPr>
          <p:nvPr>
            <p:ph idx="1"/>
          </p:nvPr>
        </p:nvSpPr>
        <p:spPr>
          <a:xfrm>
            <a:off x="304800" y="1143000"/>
            <a:ext cx="7924800" cy="5465136"/>
          </a:xfrm>
        </p:spPr>
        <p:txBody>
          <a:bodyPr>
            <a:normAutofit/>
          </a:bodyPr>
          <a:lstStyle/>
          <a:p>
            <a:pPr lvl="0">
              <a:buClr>
                <a:srgbClr val="B13F9A"/>
              </a:buClr>
            </a:pPr>
            <a:r>
              <a:rPr lang="en-US" dirty="0"/>
              <a:t>“It is the duty of the Board of Trustees to provide a place of worship, take charge of and protect  the church property with all of it appurtenances in trust for the membership, and to make such improvements as may be necessary from time to time for the interest of the Society of which they are Trustees.”</a:t>
            </a:r>
          </a:p>
          <a:p>
            <a:pPr lvl="0">
              <a:buClr>
                <a:srgbClr val="B13F9A"/>
              </a:buClr>
            </a:pPr>
            <a:endParaRPr lang="en-US" dirty="0"/>
          </a:p>
          <a:p>
            <a:pPr lvl="0">
              <a:buClr>
                <a:srgbClr val="B13F9A"/>
              </a:buClr>
            </a:pPr>
            <a:endParaRPr lang="en-US" i="1" dirty="0">
              <a:solidFill>
                <a:schemeClr val="tx1"/>
              </a:solidFill>
            </a:endParaRPr>
          </a:p>
          <a:p>
            <a:pPr marL="0" lvl="0" indent="0" algn="r">
              <a:buClr>
                <a:srgbClr val="B13F9A"/>
              </a:buClr>
              <a:buNone/>
            </a:pPr>
            <a:endParaRPr lang="en-US" sz="1600" b="1" i="1" dirty="0"/>
          </a:p>
          <a:p>
            <a:pPr marL="0" lvl="0" indent="0" algn="r">
              <a:buClr>
                <a:srgbClr val="B13F9A"/>
              </a:buClr>
              <a:buNone/>
            </a:pPr>
            <a:endParaRPr lang="en-US" sz="1600" b="1" i="1" dirty="0"/>
          </a:p>
          <a:p>
            <a:pPr marL="0" lvl="0" indent="0" algn="r">
              <a:buClr>
                <a:srgbClr val="B13F9A"/>
              </a:buClr>
              <a:buNone/>
            </a:pPr>
            <a:endParaRPr lang="en-US" sz="1600" b="1" i="1" dirty="0"/>
          </a:p>
          <a:p>
            <a:pPr marL="0" lvl="0" indent="0" algn="r">
              <a:buClr>
                <a:srgbClr val="B13F9A"/>
              </a:buClr>
              <a:buNone/>
            </a:pPr>
            <a:endParaRPr lang="en-US" sz="1600" b="1" i="1" dirty="0"/>
          </a:p>
          <a:p>
            <a:pPr marL="0" lvl="0" indent="0" algn="r">
              <a:buClr>
                <a:srgbClr val="B13F9A"/>
              </a:buClr>
              <a:buNone/>
            </a:pPr>
            <a:r>
              <a:rPr lang="en-US" sz="1600" b="1" i="1" dirty="0"/>
              <a:t>2016 Book of Discipline of the A. M. E. Zion Church</a:t>
            </a:r>
            <a:endParaRPr lang="en-US" sz="1600" b="1" i="1" dirty="0">
              <a:solidFill>
                <a:schemeClr val="tx1"/>
              </a:solidFill>
            </a:endParaRPr>
          </a:p>
        </p:txBody>
      </p:sp>
      <p:sp>
        <p:nvSpPr>
          <p:cNvPr id="4" name="Slide Number Placeholder 3"/>
          <p:cNvSpPr>
            <a:spLocks noGrp="1"/>
          </p:cNvSpPr>
          <p:nvPr>
            <p:ph type="sldNum" sz="quarter" idx="12"/>
          </p:nvPr>
        </p:nvSpPr>
        <p:spPr/>
        <p:txBody>
          <a:bodyPr/>
          <a:lstStyle/>
          <a:p>
            <a:fld id="{CF7A2BDD-D331-44F0-96AA-4FB4ED497064}" type="slidenum">
              <a:rPr lang="en-US" smtClean="0"/>
              <a:pPr/>
              <a:t>10</a:t>
            </a:fld>
            <a:endParaRPr lang="en-US" dirty="0"/>
          </a:p>
        </p:txBody>
      </p:sp>
    </p:spTree>
    <p:extLst>
      <p:ext uri="{BB962C8B-B14F-4D97-AF65-F5344CB8AC3E}">
        <p14:creationId xmlns:p14="http://schemas.microsoft.com/office/powerpoint/2010/main" val="223745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81000" y="304800"/>
            <a:ext cx="7239000" cy="822960"/>
          </a:xfrm>
        </p:spPr>
        <p:txBody>
          <a:bodyPr>
            <a:normAutofit/>
          </a:bodyPr>
          <a:lstStyle/>
          <a:p>
            <a:r>
              <a:rPr lang="en-US" dirty="0"/>
              <a:t>from the discipline</a:t>
            </a:r>
          </a:p>
        </p:txBody>
      </p:sp>
      <p:sp>
        <p:nvSpPr>
          <p:cNvPr id="3" name="Content Placeholder 2"/>
          <p:cNvSpPr>
            <a:spLocks noGrp="1"/>
          </p:cNvSpPr>
          <p:nvPr>
            <p:ph idx="1"/>
          </p:nvPr>
        </p:nvSpPr>
        <p:spPr>
          <a:xfrm>
            <a:off x="304800" y="1219200"/>
            <a:ext cx="7772400" cy="5337048"/>
          </a:xfrm>
        </p:spPr>
        <p:txBody>
          <a:bodyPr>
            <a:normAutofit/>
          </a:bodyPr>
          <a:lstStyle/>
          <a:p>
            <a:pPr lvl="0">
              <a:buClr>
                <a:srgbClr val="B13F9A"/>
              </a:buClr>
            </a:pPr>
            <a:r>
              <a:rPr lang="en-US" dirty="0"/>
              <a:t>“Trustees should also see that order and decorum are at all times observed in the church, and where there is not a Board of Stewards, to perform the duties therein stated.)”</a:t>
            </a:r>
          </a:p>
          <a:p>
            <a:pPr>
              <a:buClr>
                <a:srgbClr val="B13F9A"/>
              </a:buClr>
            </a:pPr>
            <a:r>
              <a:rPr lang="en-US" dirty="0"/>
              <a:t>“The Trustees shall make a report of their labors including all expenditures during the quarter to the Quarterly Conference.”</a:t>
            </a:r>
          </a:p>
          <a:p>
            <a:pPr>
              <a:buClr>
                <a:srgbClr val="B13F9A"/>
              </a:buClr>
            </a:pPr>
            <a:endParaRPr lang="en-US" dirty="0"/>
          </a:p>
          <a:p>
            <a:pPr>
              <a:buClr>
                <a:srgbClr val="B13F9A"/>
              </a:buClr>
            </a:pPr>
            <a:endParaRPr lang="en-US" dirty="0"/>
          </a:p>
          <a:p>
            <a:pPr>
              <a:buClr>
                <a:srgbClr val="B13F9A"/>
              </a:buClr>
            </a:pPr>
            <a:endParaRPr lang="en-US" dirty="0"/>
          </a:p>
          <a:p>
            <a:pPr>
              <a:buClr>
                <a:srgbClr val="B13F9A"/>
              </a:buClr>
            </a:pPr>
            <a:endParaRPr lang="en-US" dirty="0"/>
          </a:p>
          <a:p>
            <a:pPr marL="0" indent="0" algn="r">
              <a:buClr>
                <a:srgbClr val="B13F9A"/>
              </a:buClr>
              <a:buNone/>
            </a:pPr>
            <a:r>
              <a:rPr lang="en-US" sz="1600" b="1" i="1" dirty="0"/>
              <a:t>2016 Book of Discipline of the A. M. E. Zion Church</a:t>
            </a:r>
          </a:p>
          <a:p>
            <a:pPr marL="0" indent="0">
              <a:buClr>
                <a:srgbClr val="B13F9A"/>
              </a:buClr>
              <a:buNone/>
            </a:pPr>
            <a:endParaRPr lang="en-US" dirty="0"/>
          </a:p>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11</a:t>
            </a:fld>
            <a:endParaRPr lang="en-US" dirty="0"/>
          </a:p>
        </p:txBody>
      </p:sp>
    </p:spTree>
    <p:extLst>
      <p:ext uri="{BB962C8B-B14F-4D97-AF65-F5344CB8AC3E}">
        <p14:creationId xmlns:p14="http://schemas.microsoft.com/office/powerpoint/2010/main" val="13225152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33400"/>
            <a:ext cx="7848600" cy="5262979"/>
          </a:xfrm>
          <a:prstGeom prst="rect">
            <a:avLst/>
          </a:prstGeom>
          <a:noFill/>
        </p:spPr>
        <p:txBody>
          <a:bodyPr wrap="square" rtlCol="0">
            <a:spAutoFit/>
          </a:bodyPr>
          <a:lstStyle/>
          <a:p>
            <a:pPr algn="ctr"/>
            <a:r>
              <a:rPr lang="en-US" sz="4800" i="1" dirty="0"/>
              <a:t>The Trustee Board </a:t>
            </a:r>
          </a:p>
          <a:p>
            <a:pPr algn="ctr"/>
            <a:r>
              <a:rPr lang="en-US" sz="4800" i="1" dirty="0"/>
              <a:t>MUST </a:t>
            </a:r>
          </a:p>
          <a:p>
            <a:pPr algn="ctr"/>
            <a:r>
              <a:rPr lang="en-US" sz="4800" i="1" dirty="0"/>
              <a:t>actively, aggressively and accurately </a:t>
            </a:r>
            <a:r>
              <a:rPr lang="en-US" sz="4800" i="1" dirty="0" smtClean="0"/>
              <a:t>manage several</a:t>
            </a:r>
            <a:endParaRPr lang="en-US" sz="4800" i="1" dirty="0"/>
          </a:p>
          <a:p>
            <a:pPr algn="ctr"/>
            <a:r>
              <a:rPr lang="en-US" sz="4800" b="1" i="1" dirty="0"/>
              <a:t>CRITICAL AREAS </a:t>
            </a:r>
          </a:p>
          <a:p>
            <a:pPr algn="ctr"/>
            <a:r>
              <a:rPr lang="en-US" sz="4800" i="1" dirty="0"/>
              <a:t>of the local church functioning</a:t>
            </a:r>
          </a:p>
        </p:txBody>
      </p:sp>
      <p:sp>
        <p:nvSpPr>
          <p:cNvPr id="3" name="Slide Number Placeholder 2"/>
          <p:cNvSpPr>
            <a:spLocks noGrp="1"/>
          </p:cNvSpPr>
          <p:nvPr>
            <p:ph type="sldNum" sz="quarter" idx="12"/>
          </p:nvPr>
        </p:nvSpPr>
        <p:spPr/>
        <p:txBody>
          <a:bodyPr/>
          <a:lstStyle/>
          <a:p>
            <a:fld id="{CF7A2BDD-D331-44F0-96AA-4FB4ED497064}" type="slidenum">
              <a:rPr lang="en-US" smtClean="0"/>
              <a:pPr/>
              <a:t>12</a:t>
            </a:fld>
            <a:endParaRPr lang="en-US" dirty="0"/>
          </a:p>
        </p:txBody>
      </p:sp>
    </p:spTree>
    <p:extLst>
      <p:ext uri="{BB962C8B-B14F-4D97-AF65-F5344CB8AC3E}">
        <p14:creationId xmlns:p14="http://schemas.microsoft.com/office/powerpoint/2010/main" val="1364608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28600"/>
            <a:ext cx="7239000" cy="533400"/>
          </a:xfrm>
        </p:spPr>
        <p:txBody>
          <a:bodyPr>
            <a:normAutofit fontScale="90000"/>
          </a:bodyPr>
          <a:lstStyle/>
          <a:p>
            <a:r>
              <a:rPr lang="en-US" dirty="0"/>
              <a:t>CRITICAL MANAGEMENT AREAS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13913563"/>
              </p:ext>
            </p:extLst>
          </p:nvPr>
        </p:nvGraphicFramePr>
        <p:xfrm>
          <a:off x="457200" y="838200"/>
          <a:ext cx="7239000" cy="5227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CF7A2BDD-D331-44F0-96AA-4FB4ED497064}"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49622"/>
            <a:ext cx="7239000" cy="838200"/>
          </a:xfrm>
        </p:spPr>
        <p:txBody>
          <a:bodyPr>
            <a:normAutofit/>
          </a:bodyPr>
          <a:lstStyle/>
          <a:p>
            <a:r>
              <a:rPr lang="en-US" dirty="0"/>
              <a:t>Facilities &amp; equipment</a:t>
            </a:r>
          </a:p>
        </p:txBody>
      </p:sp>
      <p:sp>
        <p:nvSpPr>
          <p:cNvPr id="3" name="Content Placeholder 2"/>
          <p:cNvSpPr>
            <a:spLocks noGrp="1"/>
          </p:cNvSpPr>
          <p:nvPr>
            <p:ph idx="1"/>
          </p:nvPr>
        </p:nvSpPr>
        <p:spPr>
          <a:xfrm>
            <a:off x="304800" y="1143000"/>
            <a:ext cx="7924800" cy="5312736"/>
          </a:xfrm>
        </p:spPr>
        <p:txBody>
          <a:bodyPr>
            <a:normAutofit fontScale="92500"/>
          </a:bodyPr>
          <a:lstStyle/>
          <a:p>
            <a:r>
              <a:rPr lang="en-US" sz="3600" dirty="0"/>
              <a:t>Accessibility and ADA Compliance</a:t>
            </a:r>
          </a:p>
          <a:p>
            <a:r>
              <a:rPr lang="en-US" sz="3600" dirty="0"/>
              <a:t>Aesthetics</a:t>
            </a:r>
          </a:p>
          <a:p>
            <a:r>
              <a:rPr lang="en-US" sz="3600" dirty="0"/>
              <a:t>Crime Prevention</a:t>
            </a:r>
          </a:p>
          <a:p>
            <a:r>
              <a:rPr lang="en-US" sz="3600" dirty="0"/>
              <a:t>Electrical </a:t>
            </a:r>
          </a:p>
          <a:p>
            <a:r>
              <a:rPr lang="en-US" sz="3600" dirty="0"/>
              <a:t>Elevators/Chair </a:t>
            </a:r>
            <a:r>
              <a:rPr lang="en-US" sz="3600" dirty="0" smtClean="0"/>
              <a:t>Lifts/Ramps (including inspection, maintenance records)</a:t>
            </a:r>
            <a:endParaRPr lang="en-US" sz="3600" dirty="0"/>
          </a:p>
          <a:p>
            <a:r>
              <a:rPr lang="en-US" sz="3600" dirty="0"/>
              <a:t>Exits (Egress)</a:t>
            </a:r>
          </a:p>
          <a:p>
            <a:r>
              <a:rPr lang="en-US" sz="3600" dirty="0"/>
              <a:t>Fire Protection </a:t>
            </a:r>
            <a:endParaRPr lang="en-US" sz="3600" dirty="0" smtClean="0"/>
          </a:p>
          <a:p>
            <a:r>
              <a:rPr lang="en-US" sz="3600" dirty="0" smtClean="0"/>
              <a:t>Health (e.g. Defibrillators)</a:t>
            </a:r>
            <a:endParaRPr lang="en-US" sz="3600" dirty="0"/>
          </a:p>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14</a:t>
            </a:fld>
            <a:endParaRPr lang="en-US" dirty="0"/>
          </a:p>
        </p:txBody>
      </p:sp>
    </p:spTree>
    <p:extLst>
      <p:ext uri="{BB962C8B-B14F-4D97-AF65-F5344CB8AC3E}">
        <p14:creationId xmlns:p14="http://schemas.microsoft.com/office/powerpoint/2010/main" val="35229075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49622"/>
            <a:ext cx="7239000" cy="838200"/>
          </a:xfrm>
        </p:spPr>
        <p:txBody>
          <a:bodyPr>
            <a:normAutofit/>
          </a:bodyPr>
          <a:lstStyle/>
          <a:p>
            <a:r>
              <a:rPr lang="en-US" dirty="0"/>
              <a:t>Facilities &amp; equipment</a:t>
            </a:r>
          </a:p>
        </p:txBody>
      </p:sp>
      <p:sp>
        <p:nvSpPr>
          <p:cNvPr id="3" name="Content Placeholder 2"/>
          <p:cNvSpPr>
            <a:spLocks noGrp="1"/>
          </p:cNvSpPr>
          <p:nvPr>
            <p:ph idx="1"/>
          </p:nvPr>
        </p:nvSpPr>
        <p:spPr>
          <a:xfrm>
            <a:off x="304800" y="1143000"/>
            <a:ext cx="8305800" cy="5312736"/>
          </a:xfrm>
        </p:spPr>
        <p:txBody>
          <a:bodyPr>
            <a:normAutofit fontScale="92500" lnSpcReduction="10000"/>
          </a:bodyPr>
          <a:lstStyle/>
          <a:p>
            <a:r>
              <a:rPr lang="en-US" sz="3600" dirty="0"/>
              <a:t>Heating, Ventilation and Air Conditioning (HVAC)</a:t>
            </a:r>
          </a:p>
          <a:p>
            <a:r>
              <a:rPr lang="en-US" sz="3600" dirty="0"/>
              <a:t>Housekeeping</a:t>
            </a:r>
          </a:p>
          <a:p>
            <a:r>
              <a:rPr lang="en-US" sz="3600" dirty="0" smtClean="0"/>
              <a:t>Kitchen (including equipment)</a:t>
            </a:r>
            <a:endParaRPr lang="en-US" sz="3600" dirty="0"/>
          </a:p>
          <a:p>
            <a:r>
              <a:rPr lang="en-US" sz="3600" dirty="0"/>
              <a:t>Pest control</a:t>
            </a:r>
          </a:p>
          <a:p>
            <a:r>
              <a:rPr lang="en-US" sz="3600" dirty="0"/>
              <a:t>Security (windows, doors, lighting, key control)</a:t>
            </a:r>
          </a:p>
          <a:p>
            <a:r>
              <a:rPr lang="en-US" sz="3600" dirty="0"/>
              <a:t>Slip and Fall </a:t>
            </a:r>
            <a:r>
              <a:rPr lang="en-US" sz="3600" dirty="0" smtClean="0"/>
              <a:t>Prevention (e.g. Mats, Spill clean up, carpet)</a:t>
            </a:r>
            <a:endParaRPr lang="en-US" sz="3600" dirty="0"/>
          </a:p>
          <a:p>
            <a:r>
              <a:rPr lang="en-US" sz="3600" dirty="0"/>
              <a:t>Water damage</a:t>
            </a:r>
          </a:p>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61424" y="152400"/>
            <a:ext cx="7239000" cy="822960"/>
          </a:xfrm>
        </p:spPr>
        <p:txBody>
          <a:bodyPr/>
          <a:lstStyle/>
          <a:p>
            <a:r>
              <a:rPr lang="en-US" dirty="0"/>
              <a:t>Policy and procedures</a:t>
            </a:r>
          </a:p>
        </p:txBody>
      </p:sp>
      <p:sp>
        <p:nvSpPr>
          <p:cNvPr id="3" name="Content Placeholder 2"/>
          <p:cNvSpPr>
            <a:spLocks noGrp="1"/>
          </p:cNvSpPr>
          <p:nvPr>
            <p:ph idx="1"/>
          </p:nvPr>
        </p:nvSpPr>
        <p:spPr>
          <a:xfrm>
            <a:off x="287215" y="1143471"/>
            <a:ext cx="8094785" cy="5282179"/>
          </a:xfrm>
        </p:spPr>
        <p:txBody>
          <a:bodyPr>
            <a:normAutofit fontScale="92500"/>
          </a:bodyPr>
          <a:lstStyle/>
          <a:p>
            <a:r>
              <a:rPr lang="en-US" sz="3600" dirty="0" smtClean="0"/>
              <a:t>Clergy Background Checks</a:t>
            </a:r>
          </a:p>
          <a:p>
            <a:r>
              <a:rPr lang="en-US" sz="3600" dirty="0" smtClean="0"/>
              <a:t>Conflict </a:t>
            </a:r>
            <a:r>
              <a:rPr lang="en-US" sz="3600" dirty="0"/>
              <a:t>of Interest (Fiduciary Boards)</a:t>
            </a:r>
          </a:p>
          <a:p>
            <a:r>
              <a:rPr lang="en-US" sz="3600" dirty="0"/>
              <a:t>Emergency Preparedness (Continuity of the ministry in case of disaster or other major occurrence)</a:t>
            </a:r>
          </a:p>
          <a:p>
            <a:r>
              <a:rPr lang="en-US" sz="3600" dirty="0" smtClean="0"/>
              <a:t>Employment/Contracting including background checks for persons working with children/youth)</a:t>
            </a:r>
            <a:endParaRPr lang="en-US" sz="3600" dirty="0"/>
          </a:p>
          <a:p>
            <a:r>
              <a:rPr lang="en-US" sz="3600" dirty="0"/>
              <a:t>Facilities Use</a:t>
            </a:r>
          </a:p>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61424" y="152400"/>
            <a:ext cx="7239000" cy="822960"/>
          </a:xfrm>
        </p:spPr>
        <p:txBody>
          <a:bodyPr/>
          <a:lstStyle/>
          <a:p>
            <a:r>
              <a:rPr lang="en-US" dirty="0"/>
              <a:t>Policy and procedures</a:t>
            </a:r>
          </a:p>
        </p:txBody>
      </p:sp>
      <p:sp>
        <p:nvSpPr>
          <p:cNvPr id="3" name="Content Placeholder 2"/>
          <p:cNvSpPr>
            <a:spLocks noGrp="1"/>
          </p:cNvSpPr>
          <p:nvPr>
            <p:ph idx="1"/>
          </p:nvPr>
        </p:nvSpPr>
        <p:spPr>
          <a:xfrm>
            <a:off x="261424" y="1295400"/>
            <a:ext cx="7815775" cy="5260848"/>
          </a:xfrm>
        </p:spPr>
        <p:txBody>
          <a:bodyPr>
            <a:normAutofit/>
          </a:bodyPr>
          <a:lstStyle/>
          <a:p>
            <a:r>
              <a:rPr lang="en-US" sz="3600" dirty="0"/>
              <a:t>Financial Management</a:t>
            </a:r>
          </a:p>
          <a:p>
            <a:r>
              <a:rPr lang="en-US" sz="3600" dirty="0"/>
              <a:t>Information Technology (including Social Media)</a:t>
            </a:r>
          </a:p>
          <a:p>
            <a:r>
              <a:rPr lang="en-US" sz="3600" dirty="0"/>
              <a:t>Risk Management (including </a:t>
            </a:r>
            <a:r>
              <a:rPr lang="en-US" sz="3600" dirty="0" smtClean="0"/>
              <a:t>Directors &amp;Officers (D &amp; O) insurance</a:t>
            </a:r>
            <a:r>
              <a:rPr lang="en-US" sz="3600" dirty="0" smtClean="0"/>
              <a:t>) and Flood insurance if not included in overall property insurance</a:t>
            </a:r>
            <a:endParaRPr lang="en-US" sz="3600" dirty="0"/>
          </a:p>
          <a:p>
            <a:r>
              <a:rPr lang="en-US" sz="3600" dirty="0"/>
              <a:t>Sexual Misconduct/Harassment</a:t>
            </a:r>
          </a:p>
          <a:p>
            <a:endParaRPr lang="en-US" dirty="0"/>
          </a:p>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17</a:t>
            </a:fld>
            <a:endParaRPr lang="en-US" dirty="0"/>
          </a:p>
        </p:txBody>
      </p:sp>
    </p:spTree>
    <p:extLst>
      <p:ext uri="{BB962C8B-B14F-4D97-AF65-F5344CB8AC3E}">
        <p14:creationId xmlns:p14="http://schemas.microsoft.com/office/powerpoint/2010/main" val="3934557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52400"/>
            <a:ext cx="7391400" cy="838200"/>
          </a:xfrm>
        </p:spPr>
        <p:txBody>
          <a:bodyPr>
            <a:normAutofit fontScale="90000"/>
          </a:bodyPr>
          <a:lstStyle/>
          <a:p>
            <a:r>
              <a:rPr lang="en-US" dirty="0"/>
              <a:t>Personnel/vendor management</a:t>
            </a:r>
          </a:p>
        </p:txBody>
      </p:sp>
      <p:sp>
        <p:nvSpPr>
          <p:cNvPr id="3" name="Content Placeholder 2"/>
          <p:cNvSpPr>
            <a:spLocks noGrp="1"/>
          </p:cNvSpPr>
          <p:nvPr>
            <p:ph idx="1"/>
          </p:nvPr>
        </p:nvSpPr>
        <p:spPr>
          <a:xfrm>
            <a:off x="228600" y="1219200"/>
            <a:ext cx="8305800" cy="5337048"/>
          </a:xfrm>
        </p:spPr>
        <p:txBody>
          <a:bodyPr>
            <a:normAutofit/>
          </a:bodyPr>
          <a:lstStyle/>
          <a:p>
            <a:pPr lvl="0">
              <a:buClr>
                <a:srgbClr val="B13F9A"/>
              </a:buClr>
            </a:pPr>
            <a:r>
              <a:rPr lang="en-US" sz="3600" dirty="0">
                <a:solidFill>
                  <a:prstClr val="black"/>
                </a:solidFill>
              </a:rPr>
              <a:t>Screening potential </a:t>
            </a:r>
            <a:r>
              <a:rPr lang="en-US" sz="3600" dirty="0" smtClean="0">
                <a:solidFill>
                  <a:prstClr val="black"/>
                </a:solidFill>
              </a:rPr>
              <a:t>workers and/or contractors</a:t>
            </a:r>
            <a:endParaRPr lang="en-US" sz="3600" dirty="0">
              <a:solidFill>
                <a:prstClr val="black"/>
              </a:solidFill>
            </a:endParaRPr>
          </a:p>
          <a:p>
            <a:pPr lvl="0">
              <a:buClr>
                <a:srgbClr val="B13F9A"/>
              </a:buClr>
            </a:pPr>
            <a:r>
              <a:rPr lang="en-US" sz="3600" dirty="0">
                <a:solidFill>
                  <a:prstClr val="black"/>
                </a:solidFill>
              </a:rPr>
              <a:t>Personnel(Staff, Contractor) compensation</a:t>
            </a:r>
          </a:p>
          <a:p>
            <a:pPr lvl="0">
              <a:buClr>
                <a:srgbClr val="B13F9A"/>
              </a:buClr>
            </a:pPr>
            <a:r>
              <a:rPr lang="en-US" sz="3600" dirty="0">
                <a:solidFill>
                  <a:prstClr val="black"/>
                </a:solidFill>
              </a:rPr>
              <a:t>Personnel evaluation</a:t>
            </a:r>
          </a:p>
          <a:p>
            <a:pPr lvl="0">
              <a:buClr>
                <a:srgbClr val="B13F9A"/>
              </a:buClr>
            </a:pPr>
            <a:r>
              <a:rPr lang="en-US" sz="3600" dirty="0">
                <a:solidFill>
                  <a:prstClr val="black"/>
                </a:solidFill>
              </a:rPr>
              <a:t>Contract development, negotiation and execution</a:t>
            </a:r>
          </a:p>
          <a:p>
            <a:pPr lvl="0">
              <a:buClr>
                <a:srgbClr val="B13F9A"/>
              </a:buClr>
            </a:pPr>
            <a:r>
              <a:rPr lang="en-US" sz="3600" dirty="0">
                <a:solidFill>
                  <a:prstClr val="black"/>
                </a:solidFill>
              </a:rPr>
              <a:t>Volunteer management (recruitment, training and recognition)</a:t>
            </a:r>
          </a:p>
          <a:p>
            <a:endParaRPr lang="en-US"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18</a:t>
            </a:fld>
            <a:endParaRPr lang="en-US" dirty="0"/>
          </a:p>
        </p:txBody>
      </p:sp>
    </p:spTree>
    <p:extLst>
      <p:ext uri="{BB962C8B-B14F-4D97-AF65-F5344CB8AC3E}">
        <p14:creationId xmlns:p14="http://schemas.microsoft.com/office/powerpoint/2010/main" val="17032369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52400"/>
            <a:ext cx="7391400" cy="975360"/>
          </a:xfrm>
        </p:spPr>
        <p:txBody>
          <a:bodyPr>
            <a:normAutofit/>
          </a:bodyPr>
          <a:lstStyle/>
          <a:p>
            <a:r>
              <a:rPr lang="en-US" dirty="0"/>
              <a:t>Financial SAFEGUARDS</a:t>
            </a:r>
          </a:p>
        </p:txBody>
      </p:sp>
      <p:sp>
        <p:nvSpPr>
          <p:cNvPr id="3" name="Content Placeholder 2"/>
          <p:cNvSpPr>
            <a:spLocks noGrp="1"/>
          </p:cNvSpPr>
          <p:nvPr>
            <p:ph idx="1"/>
          </p:nvPr>
        </p:nvSpPr>
        <p:spPr>
          <a:xfrm>
            <a:off x="457200" y="1295400"/>
            <a:ext cx="7620000" cy="5334000"/>
          </a:xfrm>
        </p:spPr>
        <p:txBody>
          <a:bodyPr>
            <a:normAutofit/>
          </a:bodyPr>
          <a:lstStyle/>
          <a:p>
            <a:r>
              <a:rPr lang="en-US" sz="3600" dirty="0"/>
              <a:t>Audit of Financial Records</a:t>
            </a:r>
          </a:p>
          <a:p>
            <a:r>
              <a:rPr lang="en-US" sz="3600" dirty="0"/>
              <a:t>Bonding (Employees/Contractors)</a:t>
            </a:r>
          </a:p>
          <a:p>
            <a:r>
              <a:rPr lang="en-US" sz="3600" dirty="0"/>
              <a:t>Debit and Credit Cards</a:t>
            </a:r>
          </a:p>
          <a:p>
            <a:r>
              <a:rPr lang="en-US" sz="3600" dirty="0"/>
              <a:t>Financial Reporting (to fiduciary boards and members)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19</a:t>
            </a:fld>
            <a:endParaRPr lang="en-US" dirty="0"/>
          </a:p>
        </p:txBody>
      </p:sp>
    </p:spTree>
    <p:extLst>
      <p:ext uri="{BB962C8B-B14F-4D97-AF65-F5344CB8AC3E}">
        <p14:creationId xmlns:p14="http://schemas.microsoft.com/office/powerpoint/2010/main" val="2333085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52400"/>
            <a:ext cx="7391400" cy="975360"/>
          </a:xfrm>
        </p:spPr>
        <p:txBody>
          <a:bodyPr>
            <a:normAutofit/>
          </a:bodyPr>
          <a:lstStyle/>
          <a:p>
            <a:r>
              <a:rPr lang="en-US" dirty="0"/>
              <a:t>Financial SAFEGUARDS</a:t>
            </a:r>
          </a:p>
        </p:txBody>
      </p:sp>
      <p:sp>
        <p:nvSpPr>
          <p:cNvPr id="3" name="Content Placeholder 2"/>
          <p:cNvSpPr>
            <a:spLocks noGrp="1"/>
          </p:cNvSpPr>
          <p:nvPr>
            <p:ph idx="1"/>
          </p:nvPr>
        </p:nvSpPr>
        <p:spPr>
          <a:xfrm>
            <a:off x="457200" y="1295400"/>
            <a:ext cx="7620000" cy="5334000"/>
          </a:xfrm>
        </p:spPr>
        <p:txBody>
          <a:bodyPr>
            <a:normAutofit/>
          </a:bodyPr>
          <a:lstStyle/>
          <a:p>
            <a:r>
              <a:rPr lang="en-US" sz="3600" dirty="0"/>
              <a:t>Insurance</a:t>
            </a:r>
          </a:p>
          <a:p>
            <a:r>
              <a:rPr lang="en-US" sz="3600" dirty="0"/>
              <a:t>Internal Controls</a:t>
            </a:r>
          </a:p>
          <a:p>
            <a:r>
              <a:rPr lang="en-US" sz="3600" dirty="0"/>
              <a:t>Offering/Collections</a:t>
            </a:r>
          </a:p>
          <a:p>
            <a:r>
              <a:rPr lang="en-US" sz="3600" dirty="0"/>
              <a:t>Petty Cash</a:t>
            </a:r>
          </a:p>
          <a:p>
            <a:r>
              <a:rPr lang="en-US" sz="3600" dirty="0"/>
              <a:t>Purchasing </a:t>
            </a:r>
          </a:p>
          <a:p>
            <a:r>
              <a:rPr lang="en-US" sz="3600" dirty="0"/>
              <a:t>Reporting of Incidents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20</a:t>
            </a:fld>
            <a:endParaRPr lang="en-US" dirty="0"/>
          </a:p>
        </p:txBody>
      </p:sp>
    </p:spTree>
    <p:extLst>
      <p:ext uri="{BB962C8B-B14F-4D97-AF65-F5344CB8AC3E}">
        <p14:creationId xmlns:p14="http://schemas.microsoft.com/office/powerpoint/2010/main" val="31848892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304800" y="152400"/>
            <a:ext cx="7391400" cy="838200"/>
          </a:xfrm>
        </p:spPr>
        <p:txBody>
          <a:bodyPr>
            <a:normAutofit/>
          </a:bodyPr>
          <a:lstStyle/>
          <a:p>
            <a:r>
              <a:rPr lang="en-US" dirty="0"/>
              <a:t>Grounds </a:t>
            </a:r>
          </a:p>
        </p:txBody>
      </p:sp>
      <p:sp>
        <p:nvSpPr>
          <p:cNvPr id="3" name="Content Placeholder 2"/>
          <p:cNvSpPr>
            <a:spLocks noGrp="1"/>
          </p:cNvSpPr>
          <p:nvPr>
            <p:ph idx="1"/>
          </p:nvPr>
        </p:nvSpPr>
        <p:spPr>
          <a:xfrm>
            <a:off x="304800" y="990600"/>
            <a:ext cx="7391400" cy="5465136"/>
          </a:xfrm>
        </p:spPr>
        <p:txBody>
          <a:bodyPr>
            <a:normAutofit lnSpcReduction="10000"/>
          </a:bodyPr>
          <a:lstStyle/>
          <a:p>
            <a:r>
              <a:rPr lang="en-US" sz="3600" dirty="0"/>
              <a:t>Cemeteries</a:t>
            </a:r>
          </a:p>
          <a:p>
            <a:r>
              <a:rPr lang="en-US" sz="3600" dirty="0"/>
              <a:t>Flowerbeds/Flowerpots</a:t>
            </a:r>
          </a:p>
          <a:p>
            <a:r>
              <a:rPr lang="en-US" sz="3600" dirty="0"/>
              <a:t>Fountains</a:t>
            </a:r>
          </a:p>
          <a:p>
            <a:r>
              <a:rPr lang="en-US" sz="3600" dirty="0"/>
              <a:t>Drainage/Sewage</a:t>
            </a:r>
          </a:p>
          <a:p>
            <a:r>
              <a:rPr lang="en-US" sz="3600" dirty="0"/>
              <a:t>Gardens</a:t>
            </a:r>
          </a:p>
          <a:p>
            <a:r>
              <a:rPr lang="en-US" sz="3600" dirty="0"/>
              <a:t>Landscaping</a:t>
            </a:r>
          </a:p>
          <a:p>
            <a:r>
              <a:rPr lang="en-US" sz="3600" dirty="0"/>
              <a:t>Parking Lots/Parking Spaces</a:t>
            </a:r>
          </a:p>
          <a:p>
            <a:r>
              <a:rPr lang="en-US" sz="3600" dirty="0"/>
              <a:t>Playground</a:t>
            </a:r>
          </a:p>
          <a:p>
            <a:r>
              <a:rPr lang="en-US" sz="3600" dirty="0"/>
              <a:t>Signage</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21</a:t>
            </a:fld>
            <a:endParaRPr lang="en-US" dirty="0"/>
          </a:p>
        </p:txBody>
      </p:sp>
    </p:spTree>
    <p:extLst>
      <p:ext uri="{BB962C8B-B14F-4D97-AF65-F5344CB8AC3E}">
        <p14:creationId xmlns:p14="http://schemas.microsoft.com/office/powerpoint/2010/main" val="1753649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76400"/>
            <a:ext cx="7239000" cy="2362200"/>
          </a:xfrm>
        </p:spPr>
        <p:txBody>
          <a:bodyPr>
            <a:normAutofit/>
          </a:bodyPr>
          <a:lstStyle/>
          <a:p>
            <a:pPr algn="ctr"/>
            <a:r>
              <a:rPr lang="en-US" dirty="0"/>
              <a:t>areas the local Trustee board should assess</a:t>
            </a:r>
            <a:br>
              <a:rPr lang="en-US" dirty="0"/>
            </a:br>
            <a:endParaRPr lang="en-US" dirty="0"/>
          </a:p>
        </p:txBody>
      </p:sp>
      <p:sp>
        <p:nvSpPr>
          <p:cNvPr id="3" name="Slide Number Placeholder 2"/>
          <p:cNvSpPr>
            <a:spLocks noGrp="1"/>
          </p:cNvSpPr>
          <p:nvPr>
            <p:ph type="sldNum" sz="quarter" idx="12"/>
          </p:nvPr>
        </p:nvSpPr>
        <p:spPr/>
        <p:txBody>
          <a:bodyPr/>
          <a:lstStyle/>
          <a:p>
            <a:fld id="{CF7A2BDD-D331-44F0-96AA-4FB4ED497064}" type="slidenum">
              <a:rPr lang="en-US" smtClean="0"/>
              <a:pPr/>
              <a:t>22</a:t>
            </a:fld>
            <a:endParaRPr lang="en-US" dirty="0"/>
          </a:p>
        </p:txBody>
      </p:sp>
    </p:spTree>
    <p:extLst>
      <p:ext uri="{BB962C8B-B14F-4D97-AF65-F5344CB8AC3E}">
        <p14:creationId xmlns:p14="http://schemas.microsoft.com/office/powerpoint/2010/main" val="39800550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dirty="0"/>
              <a:t>annually</a:t>
            </a:r>
          </a:p>
        </p:txBody>
      </p:sp>
      <p:sp>
        <p:nvSpPr>
          <p:cNvPr id="3" name="Content Placeholder 2"/>
          <p:cNvSpPr>
            <a:spLocks noGrp="1"/>
          </p:cNvSpPr>
          <p:nvPr>
            <p:ph idx="1"/>
          </p:nvPr>
        </p:nvSpPr>
        <p:spPr>
          <a:xfrm>
            <a:off x="228600" y="1143000"/>
            <a:ext cx="7848600" cy="5312736"/>
          </a:xfrm>
        </p:spPr>
        <p:txBody>
          <a:bodyPr>
            <a:noAutofit/>
          </a:bodyPr>
          <a:lstStyle/>
          <a:p>
            <a:r>
              <a:rPr lang="en-US" sz="3600" dirty="0"/>
              <a:t>ADA Accessibility</a:t>
            </a:r>
          </a:p>
          <a:p>
            <a:r>
              <a:rPr lang="en-US" sz="3600" dirty="0"/>
              <a:t>Elevators/Lifts</a:t>
            </a:r>
          </a:p>
          <a:p>
            <a:r>
              <a:rPr lang="en-US" sz="3600" dirty="0"/>
              <a:t>Exits/Egress</a:t>
            </a:r>
          </a:p>
          <a:p>
            <a:r>
              <a:rPr lang="en-US" sz="3600" dirty="0"/>
              <a:t>Financial Systems including the results of an audit (churches over $25K in revenue)</a:t>
            </a:r>
          </a:p>
          <a:p>
            <a:r>
              <a:rPr lang="en-US" sz="3600" dirty="0"/>
              <a:t>HVAC, Plumbing and Electrical Systems</a:t>
            </a:r>
          </a:p>
          <a:p>
            <a:r>
              <a:rPr lang="en-US" sz="3600" dirty="0"/>
              <a:t>Incident/Accident reporting</a:t>
            </a:r>
          </a:p>
          <a:p>
            <a:endParaRPr lang="en-US" sz="2000" dirty="0"/>
          </a:p>
        </p:txBody>
      </p:sp>
      <p:sp>
        <p:nvSpPr>
          <p:cNvPr id="4" name="Slide Number Placeholder 3"/>
          <p:cNvSpPr>
            <a:spLocks noGrp="1"/>
          </p:cNvSpPr>
          <p:nvPr>
            <p:ph type="sldNum" sz="quarter" idx="12"/>
          </p:nvPr>
        </p:nvSpPr>
        <p:spPr/>
        <p:txBody>
          <a:bodyPr/>
          <a:lstStyle/>
          <a:p>
            <a:fld id="{CF7A2BDD-D331-44F0-96AA-4FB4ED497064}" type="slidenum">
              <a:rPr lang="en-US" smtClean="0"/>
              <a:pPr/>
              <a:t>23</a:t>
            </a:fld>
            <a:endParaRPr lang="en-US" dirty="0"/>
          </a:p>
        </p:txBody>
      </p:sp>
    </p:spTree>
    <p:extLst>
      <p:ext uri="{BB962C8B-B14F-4D97-AF65-F5344CB8AC3E}">
        <p14:creationId xmlns:p14="http://schemas.microsoft.com/office/powerpoint/2010/main" val="38846911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dirty="0"/>
              <a:t>annually</a:t>
            </a:r>
          </a:p>
        </p:txBody>
      </p:sp>
      <p:sp>
        <p:nvSpPr>
          <p:cNvPr id="3" name="Content Placeholder 2"/>
          <p:cNvSpPr>
            <a:spLocks noGrp="1"/>
          </p:cNvSpPr>
          <p:nvPr>
            <p:ph idx="1"/>
          </p:nvPr>
        </p:nvSpPr>
        <p:spPr>
          <a:xfrm>
            <a:off x="228600" y="1143000"/>
            <a:ext cx="7848600" cy="5312736"/>
          </a:xfrm>
        </p:spPr>
        <p:txBody>
          <a:bodyPr>
            <a:noAutofit/>
          </a:bodyPr>
          <a:lstStyle/>
          <a:p>
            <a:r>
              <a:rPr lang="en-US" sz="3600" dirty="0"/>
              <a:t>Information Technology (equipment, security)</a:t>
            </a:r>
          </a:p>
          <a:p>
            <a:r>
              <a:rPr lang="en-US" sz="3600" dirty="0"/>
              <a:t>Policy and Procedures </a:t>
            </a:r>
          </a:p>
          <a:p>
            <a:r>
              <a:rPr lang="en-US" sz="3600" dirty="0"/>
              <a:t>Risk Management including Insurance Policies, Directors Insurance, Emergency Preparedness</a:t>
            </a:r>
          </a:p>
          <a:p>
            <a:r>
              <a:rPr lang="en-US" sz="3600" dirty="0"/>
              <a:t>Safety (Fire, Tornado, etc.)</a:t>
            </a:r>
          </a:p>
          <a:p>
            <a:r>
              <a:rPr lang="en-US" sz="3600" dirty="0"/>
              <a:t>Security System</a:t>
            </a:r>
          </a:p>
          <a:p>
            <a:r>
              <a:rPr lang="en-US" sz="3600" dirty="0"/>
              <a:t>Vendor contracts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24</a:t>
            </a:fld>
            <a:endParaRPr lang="en-US" dirty="0"/>
          </a:p>
        </p:txBody>
      </p:sp>
    </p:spTree>
    <p:extLst>
      <p:ext uri="{BB962C8B-B14F-4D97-AF65-F5344CB8AC3E}">
        <p14:creationId xmlns:p14="http://schemas.microsoft.com/office/powerpoint/2010/main" val="31530246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239000" cy="822960"/>
          </a:xfrm>
        </p:spPr>
        <p:txBody>
          <a:bodyPr>
            <a:normAutofit fontScale="90000"/>
          </a:bodyPr>
          <a:lstStyle/>
          <a:p>
            <a:r>
              <a:rPr lang="en-US" dirty="0"/>
              <a:t>Monthly/Quarterly assessment</a:t>
            </a:r>
          </a:p>
        </p:txBody>
      </p:sp>
      <p:sp>
        <p:nvSpPr>
          <p:cNvPr id="3" name="Content Placeholder 2"/>
          <p:cNvSpPr>
            <a:spLocks noGrp="1"/>
          </p:cNvSpPr>
          <p:nvPr>
            <p:ph idx="1"/>
          </p:nvPr>
        </p:nvSpPr>
        <p:spPr>
          <a:xfrm>
            <a:off x="457200" y="1143000"/>
            <a:ext cx="7239000" cy="5312736"/>
          </a:xfrm>
        </p:spPr>
        <p:txBody>
          <a:bodyPr>
            <a:normAutofit/>
          </a:bodyPr>
          <a:lstStyle/>
          <a:p>
            <a:r>
              <a:rPr lang="en-US" sz="3600" dirty="0"/>
              <a:t>Accessibility (ADA Compliance)</a:t>
            </a:r>
          </a:p>
          <a:p>
            <a:r>
              <a:rPr lang="en-US" sz="3600" dirty="0"/>
              <a:t>Aesthetics</a:t>
            </a:r>
          </a:p>
          <a:p>
            <a:r>
              <a:rPr lang="en-US" sz="3600" dirty="0"/>
              <a:t>Crime Prevention</a:t>
            </a:r>
          </a:p>
          <a:p>
            <a:r>
              <a:rPr lang="en-US" sz="3600" dirty="0"/>
              <a:t>Lifts/Ramps</a:t>
            </a:r>
          </a:p>
          <a:p>
            <a:r>
              <a:rPr lang="en-US" sz="3600" dirty="0"/>
              <a:t>Exits/Egress</a:t>
            </a:r>
          </a:p>
          <a:p>
            <a:r>
              <a:rPr lang="en-US" sz="3600" dirty="0"/>
              <a:t>Fire Protection</a:t>
            </a:r>
          </a:p>
          <a:p>
            <a:r>
              <a:rPr lang="en-US" sz="3600" dirty="0"/>
              <a:t>Housekeeping</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25</a:t>
            </a:fld>
            <a:endParaRPr lang="en-US" dirty="0"/>
          </a:p>
        </p:txBody>
      </p:sp>
    </p:spTree>
    <p:extLst>
      <p:ext uri="{BB962C8B-B14F-4D97-AF65-F5344CB8AC3E}">
        <p14:creationId xmlns:p14="http://schemas.microsoft.com/office/powerpoint/2010/main" val="31676085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239000" cy="822960"/>
          </a:xfrm>
        </p:spPr>
        <p:txBody>
          <a:bodyPr>
            <a:normAutofit fontScale="90000"/>
          </a:bodyPr>
          <a:lstStyle/>
          <a:p>
            <a:r>
              <a:rPr lang="en-US" dirty="0"/>
              <a:t>Monthly/Quarterly assessment</a:t>
            </a:r>
          </a:p>
        </p:txBody>
      </p:sp>
      <p:sp>
        <p:nvSpPr>
          <p:cNvPr id="3" name="Content Placeholder 2"/>
          <p:cNvSpPr>
            <a:spLocks noGrp="1"/>
          </p:cNvSpPr>
          <p:nvPr>
            <p:ph idx="1"/>
          </p:nvPr>
        </p:nvSpPr>
        <p:spPr>
          <a:xfrm>
            <a:off x="457200" y="1143000"/>
            <a:ext cx="7543800" cy="5312736"/>
          </a:xfrm>
        </p:spPr>
        <p:txBody>
          <a:bodyPr>
            <a:noAutofit/>
          </a:bodyPr>
          <a:lstStyle/>
          <a:p>
            <a:r>
              <a:rPr lang="en-US" sz="3600" dirty="0"/>
              <a:t>Landscaping</a:t>
            </a:r>
          </a:p>
          <a:p>
            <a:r>
              <a:rPr lang="en-US" sz="3600" dirty="0"/>
              <a:t>Kitchen</a:t>
            </a:r>
          </a:p>
          <a:p>
            <a:r>
              <a:rPr lang="en-US" sz="3600" dirty="0"/>
              <a:t>Pest control</a:t>
            </a:r>
          </a:p>
          <a:p>
            <a:r>
              <a:rPr lang="en-US" sz="3600" dirty="0"/>
              <a:t>Slip and Fall Prevention</a:t>
            </a:r>
          </a:p>
          <a:p>
            <a:r>
              <a:rPr lang="en-US" sz="3600" dirty="0"/>
              <a:t>Equipment including instruments, sound system, Technology</a:t>
            </a:r>
          </a:p>
          <a:p>
            <a:r>
              <a:rPr lang="en-US" sz="3600" dirty="0"/>
              <a:t>Grounds (ALL)</a:t>
            </a:r>
          </a:p>
          <a:p>
            <a:r>
              <a:rPr lang="en-US" sz="3600" dirty="0"/>
              <a:t>Water Damage (including exterior draining, roof and ceilings)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26</a:t>
            </a:fld>
            <a:endParaRPr lang="en-US" dirty="0"/>
          </a:p>
        </p:txBody>
      </p:sp>
    </p:spTree>
    <p:extLst>
      <p:ext uri="{BB962C8B-B14F-4D97-AF65-F5344CB8AC3E}">
        <p14:creationId xmlns:p14="http://schemas.microsoft.com/office/powerpoint/2010/main" val="36680981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normAutofit fontScale="90000"/>
          </a:bodyPr>
          <a:lstStyle/>
          <a:p>
            <a:r>
              <a:rPr lang="en-US" dirty="0"/>
              <a:t>Dealing with limited resources</a:t>
            </a:r>
          </a:p>
        </p:txBody>
      </p:sp>
      <p:sp>
        <p:nvSpPr>
          <p:cNvPr id="3" name="Content Placeholder 2"/>
          <p:cNvSpPr>
            <a:spLocks noGrp="1"/>
          </p:cNvSpPr>
          <p:nvPr>
            <p:ph idx="1"/>
          </p:nvPr>
        </p:nvSpPr>
        <p:spPr>
          <a:xfrm>
            <a:off x="228600" y="1219200"/>
            <a:ext cx="8077200" cy="5236536"/>
          </a:xfrm>
        </p:spPr>
        <p:txBody>
          <a:bodyPr>
            <a:normAutofit/>
          </a:bodyPr>
          <a:lstStyle/>
          <a:p>
            <a:r>
              <a:rPr lang="en-US" dirty="0"/>
              <a:t>Set clear priorities and develop project plans based on critical areas—immediate repairs, scheduled maintenance, major purchases, renovations)</a:t>
            </a:r>
          </a:p>
          <a:p>
            <a:r>
              <a:rPr lang="en-US" dirty="0"/>
              <a:t>Annual Trustee Day or Trustee Month</a:t>
            </a:r>
          </a:p>
          <a:p>
            <a:r>
              <a:rPr lang="en-US" dirty="0"/>
              <a:t>“Pick a Bill” Party – allow individual members, families or church organizations to take responsibility for repair projects or maintenance projects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27</a:t>
            </a:fld>
            <a:endParaRPr lang="en-US" dirty="0"/>
          </a:p>
        </p:txBody>
      </p:sp>
    </p:spTree>
    <p:extLst>
      <p:ext uri="{BB962C8B-B14F-4D97-AF65-F5344CB8AC3E}">
        <p14:creationId xmlns:p14="http://schemas.microsoft.com/office/powerpoint/2010/main" val="38465634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normAutofit fontScale="90000"/>
          </a:bodyPr>
          <a:lstStyle/>
          <a:p>
            <a:r>
              <a:rPr lang="en-US" dirty="0"/>
              <a:t>Dealing with limited resources</a:t>
            </a:r>
          </a:p>
        </p:txBody>
      </p:sp>
      <p:sp>
        <p:nvSpPr>
          <p:cNvPr id="3" name="Content Placeholder 2"/>
          <p:cNvSpPr>
            <a:spLocks noGrp="1"/>
          </p:cNvSpPr>
          <p:nvPr>
            <p:ph idx="1"/>
          </p:nvPr>
        </p:nvSpPr>
        <p:spPr>
          <a:xfrm>
            <a:off x="228600" y="1219200"/>
            <a:ext cx="8077200" cy="5236536"/>
          </a:xfrm>
        </p:spPr>
        <p:txBody>
          <a:bodyPr>
            <a:normAutofit/>
          </a:bodyPr>
          <a:lstStyle/>
          <a:p>
            <a:r>
              <a:rPr lang="en-US" dirty="0"/>
              <a:t>Identify and leverage qualified persons (including retirees) for electrical, plumbing, HVAC, etc. on your district, in your local community or local church</a:t>
            </a:r>
          </a:p>
          <a:p>
            <a:r>
              <a:rPr lang="en-US" dirty="0"/>
              <a:t>Identify and leverage “apprentice” programs in your community (e.g. Sherwin Williams where you buy the paint and they supply the labor for free)</a:t>
            </a:r>
          </a:p>
          <a:p>
            <a:r>
              <a:rPr lang="en-US" dirty="0"/>
              <a:t>Explore/Adopt energy saving strategies (e.g. Solar panels, Motion activated lighting, Proper window/door weatherization)</a:t>
            </a:r>
          </a:p>
          <a:p>
            <a:r>
              <a:rPr lang="en-US" dirty="0"/>
              <a:t>Others?</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28</a:t>
            </a:fld>
            <a:endParaRPr lang="en-US" dirty="0"/>
          </a:p>
        </p:txBody>
      </p:sp>
    </p:spTree>
    <p:extLst>
      <p:ext uri="{BB962C8B-B14F-4D97-AF65-F5344CB8AC3E}">
        <p14:creationId xmlns:p14="http://schemas.microsoft.com/office/powerpoint/2010/main" val="20382916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lstStyle/>
          <a:p>
            <a:r>
              <a:rPr lang="en-US" dirty="0"/>
              <a:t>What trustees do matters!</a:t>
            </a:r>
          </a:p>
        </p:txBody>
      </p:sp>
      <p:sp>
        <p:nvSpPr>
          <p:cNvPr id="3" name="Content Placeholder 2"/>
          <p:cNvSpPr>
            <a:spLocks noGrp="1"/>
          </p:cNvSpPr>
          <p:nvPr>
            <p:ph idx="1"/>
          </p:nvPr>
        </p:nvSpPr>
        <p:spPr>
          <a:xfrm>
            <a:off x="457200" y="1295400"/>
            <a:ext cx="7543800" cy="5160336"/>
          </a:xfrm>
        </p:spPr>
        <p:txBody>
          <a:bodyPr/>
          <a:lstStyle/>
          <a:p>
            <a:r>
              <a:rPr lang="en-US" dirty="0"/>
              <a:t>Enable worship that focuses on God</a:t>
            </a:r>
          </a:p>
          <a:p>
            <a:r>
              <a:rPr lang="en-US" dirty="0"/>
              <a:t>Maintain facilities that people looking for a church as well as those who already worship there find inviting, attractive and accommodating</a:t>
            </a:r>
          </a:p>
          <a:p>
            <a:r>
              <a:rPr lang="en-US" dirty="0"/>
              <a:t>Reduce risks and church liability (e.g. accident prevention) </a:t>
            </a:r>
          </a:p>
          <a:p>
            <a:r>
              <a:rPr lang="en-US" dirty="0"/>
              <a:t>Preservation of church history, legacy and investments</a:t>
            </a:r>
          </a:p>
          <a:p>
            <a:r>
              <a:rPr lang="en-US" dirty="0"/>
              <a:t>Reflect the excellence of God </a:t>
            </a:r>
          </a:p>
        </p:txBody>
      </p:sp>
      <p:sp>
        <p:nvSpPr>
          <p:cNvPr id="4" name="Slide Number Placeholder 3"/>
          <p:cNvSpPr>
            <a:spLocks noGrp="1"/>
          </p:cNvSpPr>
          <p:nvPr>
            <p:ph type="sldNum" sz="quarter" idx="12"/>
          </p:nvPr>
        </p:nvSpPr>
        <p:spPr/>
        <p:txBody>
          <a:bodyPr/>
          <a:lstStyle/>
          <a:p>
            <a:fld id="{CF7A2BDD-D331-44F0-96AA-4FB4ED497064}" type="slidenum">
              <a:rPr lang="en-US" smtClean="0"/>
              <a:pPr/>
              <a:t>29</a:t>
            </a:fld>
            <a:endParaRPr lang="en-US" dirty="0"/>
          </a:p>
        </p:txBody>
      </p:sp>
    </p:spTree>
    <p:extLst>
      <p:ext uri="{BB962C8B-B14F-4D97-AF65-F5344CB8AC3E}">
        <p14:creationId xmlns:p14="http://schemas.microsoft.com/office/powerpoint/2010/main" val="41488162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0"/>
            <a:ext cx="7239000" cy="1143000"/>
          </a:xfrm>
        </p:spPr>
        <p:txBody>
          <a:bodyPr>
            <a:normAutofit/>
          </a:bodyPr>
          <a:lstStyle/>
          <a:p>
            <a:pPr algn="ctr"/>
            <a:r>
              <a:rPr lang="en-US" dirty="0"/>
              <a:t>Q &amp; a</a:t>
            </a:r>
          </a:p>
        </p:txBody>
      </p:sp>
      <p:sp>
        <p:nvSpPr>
          <p:cNvPr id="3" name="Slide Number Placeholder 2"/>
          <p:cNvSpPr>
            <a:spLocks noGrp="1"/>
          </p:cNvSpPr>
          <p:nvPr>
            <p:ph type="sldNum" sz="quarter" idx="12"/>
          </p:nvPr>
        </p:nvSpPr>
        <p:spPr/>
        <p:txBody>
          <a:bodyPr/>
          <a:lstStyle/>
          <a:p>
            <a:fld id="{CF7A2BDD-D331-44F0-96AA-4FB4ED497064}" type="slidenum">
              <a:rPr lang="en-US" smtClean="0"/>
              <a:pPr/>
              <a:t>30</a:t>
            </a:fld>
            <a:endParaRPr lang="en-US" dirty="0"/>
          </a:p>
        </p:txBody>
      </p:sp>
    </p:spTree>
    <p:extLst>
      <p:ext uri="{BB962C8B-B14F-4D97-AF65-F5344CB8AC3E}">
        <p14:creationId xmlns:p14="http://schemas.microsoft.com/office/powerpoint/2010/main" val="12613260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320040"/>
            <a:ext cx="7242048" cy="697675"/>
          </a:xfrm>
        </p:spPr>
        <p:txBody>
          <a:bodyPr/>
          <a:lstStyle/>
          <a:p>
            <a:r>
              <a:rPr lang="en-US" dirty="0"/>
              <a:t>recap</a:t>
            </a:r>
          </a:p>
        </p:txBody>
      </p:sp>
      <p:sp>
        <p:nvSpPr>
          <p:cNvPr id="3" name="Rectangle 2"/>
          <p:cNvSpPr>
            <a:spLocks noGrp="1"/>
          </p:cNvSpPr>
          <p:nvPr>
            <p:ph sz="half" idx="1"/>
          </p:nvPr>
        </p:nvSpPr>
        <p:spPr>
          <a:xfrm>
            <a:off x="304800" y="1017716"/>
            <a:ext cx="7848600" cy="5032248"/>
          </a:xfrm>
        </p:spPr>
        <p:txBody>
          <a:bodyPr>
            <a:normAutofit fontScale="99500"/>
          </a:bodyPr>
          <a:lstStyle/>
          <a:p>
            <a:r>
              <a:rPr lang="en-US" i="1" dirty="0"/>
              <a:t>Composition, role and most critical areas of functioning for the Trustee Board </a:t>
            </a:r>
          </a:p>
          <a:p>
            <a:r>
              <a:rPr lang="en-US" i="1" dirty="0"/>
              <a:t>Items that require quarterly(at least) and annual assessment (care, preventive maintenance and risk management) in every local church</a:t>
            </a:r>
          </a:p>
          <a:p>
            <a:r>
              <a:rPr lang="en-US" i="1" dirty="0"/>
              <a:t>Assessment tool that can assist the Trustee Board in executing its duty</a:t>
            </a:r>
          </a:p>
        </p:txBody>
      </p:sp>
      <p:sp>
        <p:nvSpPr>
          <p:cNvPr id="4" name="Slide Number Placeholder 3"/>
          <p:cNvSpPr>
            <a:spLocks noGrp="1"/>
          </p:cNvSpPr>
          <p:nvPr>
            <p:ph type="sldNum" sz="quarter" idx="12"/>
          </p:nvPr>
        </p:nvSpPr>
        <p:spPr/>
        <p:txBody>
          <a:bodyPr/>
          <a:lstStyle/>
          <a:p>
            <a:fld id="{CF7A2BDD-D331-44F0-96AA-4FB4ED497064}" type="slidenum">
              <a:rPr lang="en-US" smtClean="0"/>
              <a:pPr/>
              <a:t>31</a:t>
            </a:fld>
            <a:endParaRPr lang="en-US" dirty="0"/>
          </a:p>
        </p:txBody>
      </p:sp>
    </p:spTree>
    <p:extLst>
      <p:ext uri="{BB962C8B-B14F-4D97-AF65-F5344CB8AC3E}">
        <p14:creationId xmlns:p14="http://schemas.microsoft.com/office/powerpoint/2010/main" val="13064382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22960"/>
          </a:xfrm>
        </p:spPr>
        <p:txBody>
          <a:bodyPr/>
          <a:lstStyle/>
          <a:p>
            <a:r>
              <a:rPr lang="en-US" dirty="0"/>
              <a:t>Next steps</a:t>
            </a:r>
          </a:p>
        </p:txBody>
      </p:sp>
      <p:sp>
        <p:nvSpPr>
          <p:cNvPr id="3" name="Content Placeholder 2"/>
          <p:cNvSpPr>
            <a:spLocks noGrp="1"/>
          </p:cNvSpPr>
          <p:nvPr>
            <p:ph idx="1"/>
          </p:nvPr>
        </p:nvSpPr>
        <p:spPr>
          <a:xfrm>
            <a:off x="304800" y="1371600"/>
            <a:ext cx="7620000" cy="5084136"/>
          </a:xfrm>
        </p:spPr>
        <p:txBody>
          <a:bodyPr/>
          <a:lstStyle/>
          <a:p>
            <a:r>
              <a:rPr lang="en-US" dirty="0"/>
              <a:t>Train your local trustee board to ensure everyone understands roles, responsibilities and accountability</a:t>
            </a:r>
          </a:p>
          <a:p>
            <a:r>
              <a:rPr lang="en-US" dirty="0"/>
              <a:t>Use the areas identified to assess your local church (baseline)</a:t>
            </a:r>
          </a:p>
          <a:p>
            <a:r>
              <a:rPr lang="en-US" dirty="0"/>
              <a:t>Revisit your assessment at least quarterly and track progress in addressing any issues identified in the initial assessment</a:t>
            </a:r>
          </a:p>
          <a:p>
            <a:r>
              <a:rPr lang="en-US" dirty="0"/>
              <a:t>Email us at </a:t>
            </a:r>
            <a:r>
              <a:rPr lang="en-US" b="1" dirty="0">
                <a:solidFill>
                  <a:srgbClr val="C00000"/>
                </a:solidFill>
                <a:hlinkClick r:id="rId2"/>
              </a:rPr>
              <a:t>camezpastor@gmail.com</a:t>
            </a:r>
            <a:r>
              <a:rPr lang="en-US" b="1" dirty="0">
                <a:solidFill>
                  <a:srgbClr val="C00000"/>
                </a:solidFill>
              </a:rPr>
              <a:t> </a:t>
            </a:r>
            <a:r>
              <a:rPr lang="en-US" dirty="0"/>
              <a:t>for a copy of our recommended assessment tool.</a:t>
            </a:r>
          </a:p>
        </p:txBody>
      </p:sp>
      <p:sp>
        <p:nvSpPr>
          <p:cNvPr id="4" name="Slide Number Placeholder 3"/>
          <p:cNvSpPr>
            <a:spLocks noGrp="1"/>
          </p:cNvSpPr>
          <p:nvPr>
            <p:ph type="sldNum" sz="quarter" idx="12"/>
          </p:nvPr>
        </p:nvSpPr>
        <p:spPr/>
        <p:txBody>
          <a:bodyPr/>
          <a:lstStyle/>
          <a:p>
            <a:fld id="{CF7A2BDD-D331-44F0-96AA-4FB4ED497064}" type="slidenum">
              <a:rPr lang="en-US" smtClean="0"/>
              <a:pPr/>
              <a:t>32</a:t>
            </a:fld>
            <a:endParaRPr lang="en-US" dirty="0"/>
          </a:p>
        </p:txBody>
      </p:sp>
    </p:spTree>
    <p:extLst>
      <p:ext uri="{BB962C8B-B14F-4D97-AF65-F5344CB8AC3E}">
        <p14:creationId xmlns:p14="http://schemas.microsoft.com/office/powerpoint/2010/main" val="12095344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0"/>
            <a:ext cx="7239000" cy="1143000"/>
          </a:xfrm>
        </p:spPr>
        <p:txBody>
          <a:bodyPr>
            <a:normAutofit/>
          </a:bodyPr>
          <a:lstStyle/>
          <a:p>
            <a:pPr algn="ctr"/>
            <a:r>
              <a:rPr lang="en-US" dirty="0"/>
              <a:t>Closing remarks</a:t>
            </a:r>
          </a:p>
        </p:txBody>
      </p:sp>
      <p:sp>
        <p:nvSpPr>
          <p:cNvPr id="3" name="Slide Number Placeholder 2"/>
          <p:cNvSpPr>
            <a:spLocks noGrp="1"/>
          </p:cNvSpPr>
          <p:nvPr>
            <p:ph type="sldNum" sz="quarter" idx="12"/>
          </p:nvPr>
        </p:nvSpPr>
        <p:spPr/>
        <p:txBody>
          <a:bodyPr/>
          <a:lstStyle/>
          <a:p>
            <a:fld id="{CF7A2BDD-D331-44F0-96AA-4FB4ED497064}" type="slidenum">
              <a:rPr lang="en-US" smtClean="0"/>
              <a:pPr/>
              <a:t>33</a:t>
            </a:fld>
            <a:endParaRPr lang="en-US" dirty="0"/>
          </a:p>
        </p:txBody>
      </p:sp>
    </p:spTree>
    <p:extLst>
      <p:ext uri="{BB962C8B-B14F-4D97-AF65-F5344CB8AC3E}">
        <p14:creationId xmlns:p14="http://schemas.microsoft.com/office/powerpoint/2010/main" val="15211145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57400"/>
            <a:ext cx="7239000" cy="3048000"/>
          </a:xfrm>
        </p:spPr>
        <p:txBody>
          <a:bodyPr>
            <a:normAutofit/>
          </a:bodyPr>
          <a:lstStyle/>
          <a:p>
            <a:pPr algn="ctr"/>
            <a:r>
              <a:rPr lang="en-US" dirty="0"/>
              <a:t>Thank you and god bless!</a:t>
            </a:r>
            <a:br>
              <a:rPr lang="en-US" dirty="0"/>
            </a:br>
            <a:r>
              <a:rPr lang="en-US" dirty="0"/>
              <a:t/>
            </a:r>
            <a:br>
              <a:rPr lang="en-US" dirty="0"/>
            </a:br>
            <a:r>
              <a:rPr lang="en-US" dirty="0"/>
              <a:t>Don’t forget to email us at </a:t>
            </a:r>
            <a:r>
              <a:rPr lang="en-US" dirty="0">
                <a:hlinkClick r:id="rId2"/>
              </a:rPr>
              <a:t>camezpastor@gmail.com</a:t>
            </a:r>
            <a:r>
              <a:rPr lang="en-US" dirty="0"/>
              <a:t> for the assessment tool</a:t>
            </a:r>
          </a:p>
        </p:txBody>
      </p:sp>
      <p:sp>
        <p:nvSpPr>
          <p:cNvPr id="3" name="Slide Number Placeholder 2"/>
          <p:cNvSpPr>
            <a:spLocks noGrp="1"/>
          </p:cNvSpPr>
          <p:nvPr>
            <p:ph type="sldNum" sz="quarter" idx="12"/>
          </p:nvPr>
        </p:nvSpPr>
        <p:spPr/>
        <p:txBody>
          <a:bodyPr/>
          <a:lstStyle/>
          <a:p>
            <a:fld id="{CF7A2BDD-D331-44F0-96AA-4FB4ED497064}" type="slidenum">
              <a:rPr lang="en-US" smtClean="0"/>
              <a:pPr/>
              <a:t>34</a:t>
            </a:fld>
            <a:endParaRPr lang="en-US" dirty="0"/>
          </a:p>
        </p:txBody>
      </p:sp>
    </p:spTree>
    <p:extLst>
      <p:ext uri="{BB962C8B-B14F-4D97-AF65-F5344CB8AC3E}">
        <p14:creationId xmlns:p14="http://schemas.microsoft.com/office/powerpoint/2010/main" val="20850959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5DCC4D5-5D03-4D0C-B4BB-8AC1F52CA6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Opulent</Template>
  <TotalTime>0</TotalTime>
  <Words>1416</Words>
  <Application>Microsoft Office PowerPoint</Application>
  <PresentationFormat>On-screen Show (4:3)</PresentationFormat>
  <Paragraphs>257</Paragraphs>
  <Slides>34</Slides>
  <Notes>18</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Opulent</vt:lpstr>
      <vt:lpstr>Trustees ON PURPOSE: reaffirming our purpose  &amp; raising our game</vt:lpstr>
      <vt:lpstr>PowerPoint Presentation</vt:lpstr>
      <vt:lpstr>Our Team</vt:lpstr>
      <vt:lpstr>AGENDA</vt:lpstr>
      <vt:lpstr>overview</vt:lpstr>
      <vt:lpstr>ROLES/RESPONSIBILTIES </vt:lpstr>
      <vt:lpstr>ROLES/RESPONSIBILITIES</vt:lpstr>
      <vt:lpstr>From the DISCIPLINE </vt:lpstr>
      <vt:lpstr>from THE DISCIPLINE</vt:lpstr>
      <vt:lpstr>from THE DISCIPLINE</vt:lpstr>
      <vt:lpstr>from the discipline</vt:lpstr>
      <vt:lpstr>PowerPoint Presentation</vt:lpstr>
      <vt:lpstr>CRITICAL MANAGEMENT AREAS</vt:lpstr>
      <vt:lpstr>Facilities &amp; equipment</vt:lpstr>
      <vt:lpstr>Facilities &amp; equipment</vt:lpstr>
      <vt:lpstr>Policy and procedures</vt:lpstr>
      <vt:lpstr>Policy and procedures</vt:lpstr>
      <vt:lpstr>Personnel/vendor management</vt:lpstr>
      <vt:lpstr>Financial SAFEGUARDS</vt:lpstr>
      <vt:lpstr>Financial SAFEGUARDS</vt:lpstr>
      <vt:lpstr>Grounds </vt:lpstr>
      <vt:lpstr>areas the local Trustee board should assess </vt:lpstr>
      <vt:lpstr>annually</vt:lpstr>
      <vt:lpstr>annually</vt:lpstr>
      <vt:lpstr>Monthly/Quarterly assessment</vt:lpstr>
      <vt:lpstr>Monthly/Quarterly assessment</vt:lpstr>
      <vt:lpstr>Dealing with limited resources</vt:lpstr>
      <vt:lpstr>Dealing with limited resources</vt:lpstr>
      <vt:lpstr>What trustees do matters!</vt:lpstr>
      <vt:lpstr>Q &amp; a</vt:lpstr>
      <vt:lpstr>recap</vt:lpstr>
      <vt:lpstr>Next steps</vt:lpstr>
      <vt:lpstr>Closing remarks</vt:lpstr>
      <vt:lpstr>Thank you and god bless!  Don’t forget to email us at camezpastor@gmail.com for the assessment tool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2017-05-17T18:03:09Z</dcterms:created>
  <dcterms:modified xsi:type="dcterms:W3CDTF">2017-06-21T16:56:25Z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TC101671179990</vt:lpwstr>
  </property>
</Properties>
</file>