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58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10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ig Caslon"/>
                <a:cs typeface="Big Caslon"/>
              </a:rPr>
              <a:t>Four Ways Faith Marks a Generation</a:t>
            </a:r>
            <a:endParaRPr lang="en-US" dirty="0">
              <a:latin typeface="Big Caslon"/>
              <a:cs typeface="Big Caslo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Optima"/>
                <a:cs typeface="Optima"/>
              </a:rPr>
              <a:t>The Generational Baton:</a:t>
            </a:r>
          </a:p>
          <a:p>
            <a:r>
              <a:rPr lang="en-US" dirty="0" smtClean="0">
                <a:latin typeface="Optima"/>
                <a:cs typeface="Optima"/>
              </a:rPr>
              <a:t>Your faith is the present, living reality of future things.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85665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Big Caslon"/>
                <a:cs typeface="Big Caslon"/>
              </a:rPr>
              <a:t>What is faith?</a:t>
            </a:r>
            <a:endParaRPr lang="en-US" sz="3600" dirty="0">
              <a:latin typeface="Big Caslon"/>
              <a:cs typeface="Big Caslon"/>
            </a:endParaRPr>
          </a:p>
        </p:txBody>
      </p:sp>
      <p:pic>
        <p:nvPicPr>
          <p:cNvPr id="6" name="Content Placeholder 5" descr="raechel-romero-xa8gMCUssPc-unsplash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r="2085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Big Caslon"/>
                <a:cs typeface="Big Caslon"/>
              </a:rPr>
              <a:t>Catholic Answer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Big Caslon"/>
                <a:cs typeface="Big Caslon"/>
              </a:rPr>
              <a:t>Explicit Faith </a:t>
            </a:r>
            <a:r>
              <a:rPr lang="mr-IN" sz="2400" dirty="0" smtClean="0">
                <a:latin typeface="Big Caslon"/>
                <a:cs typeface="Big Caslon"/>
              </a:rPr>
              <a:t>–</a:t>
            </a:r>
            <a:r>
              <a:rPr lang="en-US" sz="2400" dirty="0" smtClean="0">
                <a:latin typeface="Big Caslon"/>
                <a:cs typeface="Big Caslon"/>
              </a:rPr>
              <a:t> knows its object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Big Caslon"/>
                <a:cs typeface="Big Caslon"/>
              </a:rPr>
              <a:t>Implicit Faith </a:t>
            </a:r>
            <a:r>
              <a:rPr lang="mr-IN" sz="2400" dirty="0" smtClean="0">
                <a:latin typeface="Big Caslon"/>
                <a:cs typeface="Big Caslon"/>
              </a:rPr>
              <a:t>–</a:t>
            </a:r>
            <a:r>
              <a:rPr lang="en-US" sz="2400" dirty="0" smtClean="0">
                <a:latin typeface="Big Caslon"/>
                <a:cs typeface="Big Caslon"/>
              </a:rPr>
              <a:t> uncomprehending assent</a:t>
            </a:r>
          </a:p>
          <a:p>
            <a:r>
              <a:rPr lang="en-US" sz="2400" dirty="0" smtClean="0">
                <a:latin typeface="Big Caslon"/>
                <a:cs typeface="Big Caslon"/>
              </a:rPr>
              <a:t>Arminius’ Answer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Big Caslon"/>
                <a:cs typeface="Big Caslon"/>
              </a:rPr>
              <a:t>A person’s contribution</a:t>
            </a:r>
            <a:endParaRPr lang="en-US" sz="2400" dirty="0">
              <a:latin typeface="Big Caslon"/>
              <a:cs typeface="Big Caslo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5050" y="6214480"/>
            <a:ext cx="511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</a:t>
            </a:r>
            <a:r>
              <a:rPr lang="en-US" dirty="0" err="1" smtClean="0"/>
              <a:t>Raechel</a:t>
            </a:r>
            <a:r>
              <a:rPr lang="en-US" dirty="0" smtClean="0"/>
              <a:t> Romero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347460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336" y="273050"/>
            <a:ext cx="3128177" cy="83812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Big Caslon"/>
                <a:cs typeface="Big Caslon"/>
              </a:rPr>
              <a:t>What is faith?</a:t>
            </a:r>
            <a:endParaRPr lang="en-US" sz="3600" dirty="0">
              <a:latin typeface="Big Caslon"/>
              <a:cs typeface="Big Caslon"/>
            </a:endParaRPr>
          </a:p>
        </p:txBody>
      </p:sp>
      <p:pic>
        <p:nvPicPr>
          <p:cNvPr id="6" name="Content Placeholder 5" descr="raechel-romero-xa8gMCUssPc-unsplash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r="2085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336" y="1111170"/>
            <a:ext cx="3128178" cy="501499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Optima"/>
                <a:cs typeface="Optima"/>
              </a:rPr>
              <a:t>Liberalism’s Answer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Optima"/>
                <a:cs typeface="Optima"/>
              </a:rPr>
              <a:t>A sense of contented harmony with the Infinite through Christ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Optima"/>
                <a:cs typeface="Optima"/>
              </a:rPr>
              <a:t>A fixed resolve to follow Christ’s teaching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Optima"/>
                <a:cs typeface="Optima"/>
              </a:rPr>
              <a:t>An optimistic confidence in the friendliness of the universe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Optima"/>
                <a:cs typeface="Optima"/>
              </a:rPr>
              <a:t>A “yes” to vague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5050" y="6214480"/>
            <a:ext cx="511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</a:t>
            </a:r>
            <a:r>
              <a:rPr lang="en-US" dirty="0" err="1" smtClean="0"/>
              <a:t>Raechel</a:t>
            </a:r>
            <a:r>
              <a:rPr lang="en-US" dirty="0" smtClean="0"/>
              <a:t> Romero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7000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336" y="273050"/>
            <a:ext cx="3128177" cy="83812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Optima"/>
                <a:cs typeface="Optima"/>
              </a:rPr>
              <a:t>What is faith?</a:t>
            </a:r>
            <a:endParaRPr lang="en-US" sz="3600" dirty="0">
              <a:latin typeface="Optima"/>
              <a:cs typeface="Optima"/>
            </a:endParaRPr>
          </a:p>
        </p:txBody>
      </p:sp>
      <p:pic>
        <p:nvPicPr>
          <p:cNvPr id="6" name="Content Placeholder 5" descr="raechel-romero-xa8gMCUssPc-unsplash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6" r="40375"/>
          <a:stretch/>
        </p:blipFill>
        <p:spPr>
          <a:xfrm>
            <a:off x="6176631" y="273050"/>
            <a:ext cx="2510168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336" y="1111170"/>
            <a:ext cx="5714844" cy="501499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Optima"/>
                <a:cs typeface="Optima"/>
              </a:rPr>
              <a:t>Reformed Protestant Answer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latin typeface="Optima"/>
                <a:cs typeface="Optima"/>
              </a:rPr>
              <a:t>A personal trust and confidence in God’s mercy through Christ: that it is not a meritorious work, but rather an appropriating instrument, an empty hand outstretched to receive the free gift of God’s righteousness in Christ; that faith is God-given and is itself the animating principle from which love and good works spontaneously spring; and that communion with God means not an exotic rapture of mystical ecstasy but just faith’s everyday commerce with the Savior.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5050" y="6214480"/>
            <a:ext cx="511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</a:t>
            </a:r>
            <a:r>
              <a:rPr lang="en-US" dirty="0" err="1" smtClean="0"/>
              <a:t>Raechel</a:t>
            </a:r>
            <a:r>
              <a:rPr lang="en-US" dirty="0" smtClean="0"/>
              <a:t> Romero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73716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Big Caslon"/>
                <a:cs typeface="Big Caslon"/>
              </a:rPr>
              <a:t>Hebrews 11:1</a:t>
            </a:r>
            <a:endParaRPr lang="en-US" sz="4000" dirty="0">
              <a:latin typeface="Big Caslon"/>
              <a:cs typeface="Big Caslon"/>
            </a:endParaRPr>
          </a:p>
        </p:txBody>
      </p:sp>
      <p:pic>
        <p:nvPicPr>
          <p:cNvPr id="6" name="Content Placeholder 5" descr="billy-pasco-se3tHNszbkM-unsplash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8" t="11832" r="20704" b="11832"/>
          <a:stretch/>
        </p:blipFill>
        <p:spPr>
          <a:xfrm>
            <a:off x="5764453" y="273050"/>
            <a:ext cx="3210074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435100"/>
            <a:ext cx="5158429" cy="4691063"/>
          </a:xfrm>
        </p:spPr>
        <p:txBody>
          <a:bodyPr>
            <a:normAutofit/>
          </a:bodyPr>
          <a:lstStyle/>
          <a:p>
            <a:r>
              <a:rPr lang="en-US" sz="2800" b="1" u="sng" dirty="0" smtClean="0">
                <a:latin typeface="Optima"/>
                <a:cs typeface="Optima"/>
              </a:rPr>
              <a:t>F</a:t>
            </a:r>
            <a:r>
              <a:rPr lang="en-US" sz="2800" dirty="0" smtClean="0">
                <a:latin typeface="Optima"/>
                <a:cs typeface="Optima"/>
              </a:rPr>
              <a:t>aith</a:t>
            </a:r>
          </a:p>
          <a:p>
            <a:endParaRPr lang="en-US" sz="2800" dirty="0">
              <a:latin typeface="Optima"/>
              <a:cs typeface="Optima"/>
            </a:endParaRPr>
          </a:p>
          <a:p>
            <a:r>
              <a:rPr lang="en-US" sz="2800" b="1" u="sng" dirty="0" smtClean="0">
                <a:latin typeface="Optima"/>
                <a:cs typeface="Optima"/>
              </a:rPr>
              <a:t>I</a:t>
            </a:r>
            <a:r>
              <a:rPr lang="en-US" sz="2800" dirty="0" smtClean="0">
                <a:latin typeface="Optima"/>
                <a:cs typeface="Optima"/>
              </a:rPr>
              <a:t>s</a:t>
            </a:r>
          </a:p>
          <a:p>
            <a:endParaRPr lang="en-US" sz="2800" dirty="0">
              <a:latin typeface="Optima"/>
              <a:cs typeface="Optima"/>
            </a:endParaRPr>
          </a:p>
          <a:p>
            <a:r>
              <a:rPr lang="en-US" sz="2800" b="1" u="sng" dirty="0" smtClean="0">
                <a:latin typeface="Optima"/>
                <a:cs typeface="Optima"/>
              </a:rPr>
              <a:t>R</a:t>
            </a:r>
            <a:r>
              <a:rPr lang="en-US" sz="2800" dirty="0" smtClean="0">
                <a:latin typeface="Optima"/>
                <a:cs typeface="Optima"/>
              </a:rPr>
              <a:t>eality/Existence OR Assurance</a:t>
            </a:r>
          </a:p>
          <a:p>
            <a:endParaRPr lang="en-US" sz="2800" dirty="0">
              <a:latin typeface="Optima"/>
              <a:cs typeface="Optima"/>
            </a:endParaRPr>
          </a:p>
          <a:p>
            <a:r>
              <a:rPr lang="en-US" sz="2800" b="1" u="sng" dirty="0" smtClean="0">
                <a:latin typeface="Optima"/>
                <a:cs typeface="Optima"/>
              </a:rPr>
              <a:t>E</a:t>
            </a:r>
            <a:r>
              <a:rPr lang="en-US" sz="2800" dirty="0" smtClean="0">
                <a:latin typeface="Optima"/>
                <a:cs typeface="Optima"/>
              </a:rPr>
              <a:t>vidence/Proof OR Conviction</a:t>
            </a:r>
            <a:endParaRPr lang="en-US" sz="2800" dirty="0">
              <a:latin typeface="Optima"/>
              <a:cs typeface="Optim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1117" y="6214480"/>
            <a:ext cx="3765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Billy Pasco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37050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98" y="273050"/>
            <a:ext cx="4782214" cy="1522679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Big Caslon"/>
                <a:cs typeface="Big Caslon"/>
              </a:rPr>
              <a:t>Bible Idea to Timeless Truth</a:t>
            </a:r>
            <a:endParaRPr lang="en-US" sz="4400" dirty="0">
              <a:latin typeface="Big Caslon"/>
              <a:cs typeface="Big Caslon"/>
            </a:endParaRPr>
          </a:p>
        </p:txBody>
      </p:sp>
      <p:pic>
        <p:nvPicPr>
          <p:cNvPr id="6" name="Content Placeholder 5" descr="ron-smith-63tBU8et1YY-unsplash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8" t="11703" r="13975" b="11961"/>
          <a:stretch/>
        </p:blipFill>
        <p:spPr>
          <a:xfrm>
            <a:off x="5189000" y="273050"/>
            <a:ext cx="3497800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197" y="1795730"/>
            <a:ext cx="4851665" cy="4330434"/>
          </a:xfrm>
        </p:spPr>
        <p:txBody>
          <a:bodyPr>
            <a:normAutofit/>
          </a:bodyPr>
          <a:lstStyle/>
          <a:p>
            <a:r>
              <a:rPr lang="en-US" sz="2400" dirty="0"/>
              <a:t>Early Christian preaching to believers facing dangerous adversity aimed to encourage present faith by tying it to future realities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 algn="ctr"/>
            <a:r>
              <a:rPr lang="en-US" sz="2400" b="1" u="sng" dirty="0" smtClean="0">
                <a:latin typeface="Optima"/>
                <a:cs typeface="Optima"/>
              </a:rPr>
              <a:t>Connection: Faith and Hope</a:t>
            </a:r>
            <a:endParaRPr lang="en-US" sz="2400" b="1" u="sng" dirty="0">
              <a:latin typeface="Optima"/>
              <a:cs typeface="Optima"/>
            </a:endParaRPr>
          </a:p>
          <a:p>
            <a:endParaRPr lang="en-US" sz="2400" dirty="0" smtClean="0"/>
          </a:p>
          <a:p>
            <a:r>
              <a:rPr lang="en-US" sz="2400" dirty="0" smtClean="0"/>
              <a:t>Faith </a:t>
            </a:r>
            <a:r>
              <a:rPr lang="en-US" sz="2400" dirty="0"/>
              <a:t>bridges the present and the future for living trust in God’s promises.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9000" y="6214480"/>
            <a:ext cx="349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Ron Smith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16662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3050"/>
            <a:ext cx="4305171" cy="1830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Anticipate the certainty of the future today.</a:t>
            </a:r>
            <a:endParaRPr lang="en-US" sz="4000" dirty="0">
              <a:latin typeface="Big Caslon"/>
              <a:cs typeface="Big Caslon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1"/>
          <a:stretch/>
        </p:blipFill>
        <p:spPr>
          <a:xfrm>
            <a:off x="4940960" y="1282700"/>
            <a:ext cx="3745840" cy="383381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03286"/>
            <a:ext cx="4305171" cy="4022878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latin typeface="Optima"/>
                <a:cs typeface="Optima"/>
              </a:rPr>
              <a:t>F</a:t>
            </a:r>
            <a:r>
              <a:rPr lang="en-US" sz="2400" dirty="0" smtClean="0">
                <a:latin typeface="Optima"/>
                <a:cs typeface="Optima"/>
              </a:rPr>
              <a:t>aith is the generational baton.</a:t>
            </a:r>
            <a:endParaRPr lang="en-US" sz="2400" dirty="0" smtClean="0">
              <a:latin typeface="Optima"/>
              <a:cs typeface="Optima"/>
            </a:endParaRPr>
          </a:p>
          <a:p>
            <a:endParaRPr lang="en-US" sz="2400" dirty="0">
              <a:latin typeface="Optima"/>
              <a:cs typeface="Optima"/>
            </a:endParaRPr>
          </a:p>
          <a:p>
            <a:r>
              <a:rPr lang="en-US" sz="2400" b="1" dirty="0" smtClean="0">
                <a:latin typeface="Optima"/>
                <a:cs typeface="Optima"/>
              </a:rPr>
              <a:t>A</a:t>
            </a:r>
            <a:r>
              <a:rPr lang="en-US" sz="2400" dirty="0" smtClean="0">
                <a:latin typeface="Optima"/>
                <a:cs typeface="Optima"/>
              </a:rPr>
              <a:t>nchor today in tomorrow.</a:t>
            </a:r>
            <a:endParaRPr lang="en-US" sz="2400" dirty="0" smtClean="0">
              <a:latin typeface="Optima"/>
              <a:cs typeface="Optima"/>
            </a:endParaRPr>
          </a:p>
          <a:p>
            <a:endParaRPr lang="en-US" sz="2400" dirty="0">
              <a:latin typeface="Optima"/>
              <a:cs typeface="Optima"/>
            </a:endParaRPr>
          </a:p>
          <a:p>
            <a:r>
              <a:rPr lang="en-US" sz="2400" b="1" dirty="0" smtClean="0">
                <a:latin typeface="Optima"/>
                <a:cs typeface="Optima"/>
              </a:rPr>
              <a:t>I</a:t>
            </a:r>
            <a:r>
              <a:rPr lang="en-US" sz="2400" dirty="0" smtClean="0">
                <a:latin typeface="Optima"/>
                <a:cs typeface="Optima"/>
              </a:rPr>
              <a:t>nvite elders to tell tales of faith.</a:t>
            </a:r>
            <a:endParaRPr lang="en-US" sz="2400" dirty="0" smtClean="0">
              <a:latin typeface="Optima"/>
              <a:cs typeface="Optima"/>
            </a:endParaRPr>
          </a:p>
          <a:p>
            <a:endParaRPr lang="en-US" sz="2400" dirty="0">
              <a:latin typeface="Optima"/>
              <a:cs typeface="Optima"/>
            </a:endParaRPr>
          </a:p>
          <a:p>
            <a:r>
              <a:rPr lang="en-US" sz="2400" b="1" dirty="0" smtClean="0">
                <a:latin typeface="Optima"/>
                <a:cs typeface="Optima"/>
              </a:rPr>
              <a:t>T</a:t>
            </a:r>
            <a:r>
              <a:rPr lang="en-US" sz="2400" dirty="0" smtClean="0">
                <a:latin typeface="Optima"/>
                <a:cs typeface="Optima"/>
              </a:rPr>
              <a:t>rain for faith before works.</a:t>
            </a:r>
            <a:endParaRPr lang="en-US" sz="2400" dirty="0" smtClean="0">
              <a:latin typeface="Optima"/>
              <a:cs typeface="Optima"/>
            </a:endParaRPr>
          </a:p>
          <a:p>
            <a:endParaRPr lang="en-US" sz="2400" dirty="0">
              <a:latin typeface="Optima"/>
              <a:cs typeface="Optima"/>
            </a:endParaRPr>
          </a:p>
          <a:p>
            <a:r>
              <a:rPr lang="en-US" sz="2400" b="1" dirty="0" smtClean="0">
                <a:latin typeface="Optima"/>
                <a:cs typeface="Optima"/>
              </a:rPr>
              <a:t>H</a:t>
            </a:r>
            <a:r>
              <a:rPr lang="en-US" sz="2400" dirty="0" smtClean="0">
                <a:latin typeface="Optima"/>
                <a:cs typeface="Optima"/>
              </a:rPr>
              <a:t>old a Christian worldview.</a:t>
            </a:r>
            <a:endParaRPr lang="en-US" sz="2400" dirty="0">
              <a:latin typeface="Optima"/>
              <a:cs typeface="Optim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5050" y="6214480"/>
            <a:ext cx="511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Photo </a:t>
            </a:r>
            <a:r>
              <a:rPr lang="en-US" dirty="0" smtClean="0"/>
              <a:t>by Diana Vargas on </a:t>
            </a:r>
            <a:r>
              <a:rPr lang="en-US" dirty="0" err="1" smtClean="0"/>
              <a:t>Unsplash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7823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Big Caslon"/>
                <a:cs typeface="Big Caslon"/>
              </a:rPr>
              <a:t>Four Ways Faith Marks a Generation</a:t>
            </a:r>
            <a:endParaRPr lang="en-US" dirty="0">
              <a:latin typeface="Big Caslon"/>
              <a:cs typeface="Big Caslo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Optima"/>
                <a:cs typeface="Optima"/>
              </a:rPr>
              <a:t>The Generational Baton:</a:t>
            </a:r>
          </a:p>
          <a:p>
            <a:r>
              <a:rPr lang="en-US" dirty="0" smtClean="0">
                <a:latin typeface="Optima"/>
                <a:cs typeface="Optima"/>
              </a:rPr>
              <a:t>Your faith is the present, living reality of future things.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55783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39</TotalTime>
  <Words>330</Words>
  <Application>Microsoft Macintosh PowerPoint</Application>
  <PresentationFormat>On-screen Show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 Black </vt:lpstr>
      <vt:lpstr>Four Ways Faith Marks a Generation</vt:lpstr>
      <vt:lpstr>What is faith?</vt:lpstr>
      <vt:lpstr>What is faith?</vt:lpstr>
      <vt:lpstr>What is faith?</vt:lpstr>
      <vt:lpstr>Hebrews 11:1</vt:lpstr>
      <vt:lpstr>Bible Idea to Timeless Truth</vt:lpstr>
      <vt:lpstr>Anticipate the certainty of the future today.</vt:lpstr>
      <vt:lpstr>Four Ways Faith Marks a Generation</vt:lpstr>
    </vt:vector>
  </TitlesOfParts>
  <Company>West Lisbon Church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Ways Faith Marks a Generation</dc:title>
  <dc:creator>Rex Howe</dc:creator>
  <cp:lastModifiedBy>Rex Howe</cp:lastModifiedBy>
  <cp:revision>5</cp:revision>
  <dcterms:created xsi:type="dcterms:W3CDTF">2019-10-20T13:06:11Z</dcterms:created>
  <dcterms:modified xsi:type="dcterms:W3CDTF">2019-10-22T21:48:31Z</dcterms:modified>
</cp:coreProperties>
</file>