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4"/>
  </p:sldMasterIdLst>
  <p:notesMasterIdLst>
    <p:notesMasterId r:id="rId23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AE3C21-C3CB-4B8D-9033-56C1B3CE75FA}" type="datetimeFigureOut">
              <a:rPr lang="en-US" smtClean="0"/>
              <a:t>10/28/2022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732C3C-A191-48C2-A7E8-9C96AF841A7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63942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0001" y="1449147"/>
            <a:ext cx="10572000" cy="2971051"/>
          </a:xfrm>
        </p:spPr>
        <p:txBody>
          <a:bodyPr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0001" y="5280847"/>
            <a:ext cx="10572000" cy="434974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EE9517-8E69-4FF1-9294-E1E54A394BAE}" type="datetime1">
              <a:rPr lang="en-US" smtClean="0"/>
              <a:t>10/28/2022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363651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1A8E48-174D-4FEB-9E49-805E25B6E4DE}" type="datetime1">
              <a:rPr lang="en-US" smtClean="0"/>
              <a:t>10/28/2022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/>
          <p:cNvSpPr/>
          <p:nvPr/>
        </p:nvSpPr>
        <p:spPr bwMode="auto">
          <a:xfrm>
            <a:off x="0" y="1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2951396"/>
            <a:ext cx="10561418" cy="1468800"/>
          </a:xfrm>
        </p:spPr>
        <p:txBody>
          <a:bodyPr anchor="b"/>
          <a:lstStyle>
            <a:lvl1pPr algn="r">
              <a:defRPr sz="4800" b="1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5281201"/>
            <a:ext cx="10561418" cy="433955"/>
          </a:xfrm>
        </p:spPr>
        <p:txBody>
          <a:bodyPr anchor="t">
            <a:no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78E718-7869-4C6F-963F-37646651C408}" type="datetime1">
              <a:rPr lang="en-US" smtClean="0"/>
              <a:t>10/28/2022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363876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7415" y="2222287"/>
            <a:ext cx="5194583" cy="3638764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C8F81-CFCC-4380-95A1-3EA40326D83F}" type="datetime1">
              <a:rPr lang="en-US" smtClean="0"/>
              <a:t>10/28/2022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4728" y="2174875"/>
            <a:ext cx="5189857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4729" y="2751138"/>
            <a:ext cx="5189856" cy="3109913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7415" y="2174875"/>
            <a:ext cx="5194583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7415" y="2751138"/>
            <a:ext cx="5194583" cy="3109913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F3D059-B916-4F7C-A4ED-4054F320AB5E}" type="datetime1">
              <a:rPr lang="en-US" smtClean="0"/>
              <a:t>10/28/2022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C09DA-8BB6-47A9-8041-F86B534ABC44}" type="datetime1">
              <a:rPr lang="en-US" smtClean="0"/>
              <a:t>10/28/2022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AED52A-4DB9-477E-8FA6-EFA1723225C0}" type="datetime1">
              <a:rPr lang="en-US" smtClean="0"/>
              <a:t>10/28/2022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1073151" y="446087"/>
            <a:ext cx="3547533" cy="1814651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3151" y="446088"/>
            <a:ext cx="3547533" cy="161839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446088"/>
            <a:ext cx="6252633" cy="541496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3151" y="2260738"/>
            <a:ext cx="3547533" cy="36003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395BC2-041D-4BFD-90E5-0281AA95C4F8}" type="datetime1">
              <a:rPr lang="en-US" smtClean="0"/>
              <a:t>10/28/2022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4728" y="727522"/>
            <a:ext cx="4852988" cy="1617163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Picture Placeholder 11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6098117" y="0"/>
            <a:ext cx="6093883" cy="6858000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algn="ctr">
              <a:buFontTx/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4728" y="2344684"/>
            <a:ext cx="4852988" cy="3516365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85810" y="6041362"/>
            <a:ext cx="976879" cy="365125"/>
          </a:xfrm>
        </p:spPr>
        <p:txBody>
          <a:bodyPr/>
          <a:lstStyle/>
          <a:p>
            <a:fld id="{99882C83-E2E7-4E14-8989-44350B9DDE3D}" type="datetime1">
              <a:rPr lang="en-US" smtClean="0"/>
              <a:t>10/28/2022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0396" y="6041362"/>
            <a:ext cx="3295413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862689" y="5915888"/>
            <a:ext cx="1062155" cy="490599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800600"/>
            <a:ext cx="10561418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5" name="Picture Placeholder 1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0" y="0"/>
            <a:ext cx="12192000" cy="4800600"/>
          </a:xfrm>
          <a:custGeom>
            <a:avLst/>
            <a:gdLst/>
            <a:ahLst/>
            <a:cxnLst/>
            <a:rect l="0" t="0" r="r" b="b"/>
            <a:pathLst>
              <a:path w="5760" h="3289">
                <a:moveTo>
                  <a:pt x="5760" y="0"/>
                </a:moveTo>
                <a:lnTo>
                  <a:pt x="0" y="0"/>
                </a:lnTo>
                <a:lnTo>
                  <a:pt x="0" y="3100"/>
                </a:lnTo>
                <a:lnTo>
                  <a:pt x="943" y="3100"/>
                </a:lnTo>
                <a:lnTo>
                  <a:pt x="1123" y="3281"/>
                </a:lnTo>
                <a:lnTo>
                  <a:pt x="1123" y="3281"/>
                </a:lnTo>
                <a:lnTo>
                  <a:pt x="1127" y="3283"/>
                </a:lnTo>
                <a:lnTo>
                  <a:pt x="1133" y="3286"/>
                </a:lnTo>
                <a:lnTo>
                  <a:pt x="1139" y="3289"/>
                </a:lnTo>
                <a:lnTo>
                  <a:pt x="1144" y="3289"/>
                </a:lnTo>
                <a:lnTo>
                  <a:pt x="1150" y="3289"/>
                </a:lnTo>
                <a:lnTo>
                  <a:pt x="1155" y="3286"/>
                </a:lnTo>
                <a:lnTo>
                  <a:pt x="1161" y="3283"/>
                </a:lnTo>
                <a:lnTo>
                  <a:pt x="1165" y="3281"/>
                </a:lnTo>
                <a:lnTo>
                  <a:pt x="1345" y="3100"/>
                </a:lnTo>
                <a:lnTo>
                  <a:pt x="5760" y="3100"/>
                </a:lnTo>
                <a:lnTo>
                  <a:pt x="5760" y="0"/>
                </a:ln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0000" y="5367338"/>
            <a:ext cx="10561418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2DEFFE-95A2-43FF-99D5-6E7D22FB0B88}" type="datetime1">
              <a:rPr lang="en-US" smtClean="0"/>
              <a:t>10/28/2022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 noChangeAspect="1"/>
          </p:cNvSpPr>
          <p:nvPr/>
        </p:nvSpPr>
        <p:spPr bwMode="auto">
          <a:xfrm>
            <a:off x="631697" y="1081456"/>
            <a:ext cx="6332416" cy="3239188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0985" y="1238502"/>
            <a:ext cx="5893840" cy="2645912"/>
          </a:xfrm>
        </p:spPr>
        <p:txBody>
          <a:bodyPr anchor="b"/>
          <a:lstStyle>
            <a:lvl1pPr algn="l">
              <a:defRPr sz="4200" b="1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3190" y="4443680"/>
            <a:ext cx="5891636" cy="713241"/>
          </a:xfrm>
        </p:spPr>
        <p:txBody>
          <a:bodyPr anchor="t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7574642" y="1081456"/>
            <a:ext cx="3810001" cy="407546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28F6ED-3CC4-4AFC-845E-EA395F55A80F}" type="datetime1">
              <a:rPr lang="en-US" smtClean="0"/>
              <a:t>10/28/2022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/>
          <p:cNvSpPr>
            <a:spLocks noChangeAspect="1"/>
          </p:cNvSpPr>
          <p:nvPr/>
        </p:nvSpPr>
        <p:spPr bwMode="auto">
          <a:xfrm>
            <a:off x="1140884" y="2286585"/>
            <a:ext cx="4895115" cy="2503972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1357089" y="2435957"/>
            <a:ext cx="4382521" cy="2007789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6156000" y="2286000"/>
            <a:ext cx="4880300" cy="229552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898A29-D8FB-46E0-94ED-76B45654629F}" type="datetime1">
              <a:rPr lang="en-US" smtClean="0"/>
              <a:t>10/28/2022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8BF942-E3E4-447D-BFAE-5B5B25F76F4C}" type="datetime1">
              <a:rPr lang="en-US" smtClean="0"/>
              <a:t>10/28/2022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7669651" y="446089"/>
            <a:ext cx="4522349" cy="5414962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83540" y="586171"/>
            <a:ext cx="2494791" cy="51347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001" y="446089"/>
            <a:ext cx="6611540" cy="5414962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54C4CE-C594-4506-B364-99EFEEFBB023}" type="datetime1">
              <a:rPr lang="en-US" smtClean="0"/>
              <a:t>10/28/2022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2184401"/>
            <a:ext cx="10563285" cy="367439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1514" y="6041362"/>
            <a:ext cx="864432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334626" y="6041362"/>
            <a:ext cx="1343706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86F7BD38-A805-4B2C-9BDF-D56E94387879}" type="datetime1">
              <a:rPr lang="en-US" smtClean="0"/>
              <a:t>10/28/2022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331" y="5915888"/>
            <a:ext cx="1062155" cy="490599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3" r:id="rId9"/>
    <p:sldLayoutId id="2147483657" r:id="rId10"/>
    <p:sldLayoutId id="2147483666" r:id="rId11"/>
    <p:sldLayoutId id="2147483661" r:id="rId12"/>
    <p:sldLayoutId id="2147483658" r:id="rId13"/>
    <p:sldLayoutId id="2147483659" r:id="rId14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000" b="1" kern="1200">
          <a:solidFill>
            <a:srgbClr val="FEFEFE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4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lharris@bwcumc.org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accounts.missioninsite.com/Register/PeopleView?agencyCode=DFFP4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4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sv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8.svg"/><Relationship Id="rId5" Type="http://schemas.openxmlformats.org/officeDocument/2006/relationships/image" Target="../media/image17.png"/><Relationship Id="rId4" Type="http://schemas.openxmlformats.org/officeDocument/2006/relationships/image" Target="../media/image16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sv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sv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sv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sv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12839A1C-34CB-4C3C-8531-CA67525FDE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24" name="Freeform: Shape 23">
            <a:extLst>
              <a:ext uri="{FF2B5EF4-FFF2-40B4-BE49-F238E27FC236}">
                <a16:creationId xmlns:a16="http://schemas.microsoft.com/office/drawing/2014/main" id="{FAC94EAF-F7F7-4727-AE69-A7036B4A51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rot="16200000">
            <a:off x="-650724" y="650724"/>
            <a:ext cx="6858000" cy="5556552"/>
          </a:xfrm>
          <a:custGeom>
            <a:avLst/>
            <a:gdLst>
              <a:gd name="connsiteX0" fmla="*/ 6858000 w 6858000"/>
              <a:gd name="connsiteY0" fmla="*/ 3445704 h 5556552"/>
              <a:gd name="connsiteX1" fmla="*/ 3829242 w 6858000"/>
              <a:gd name="connsiteY1" fmla="*/ 5433322 h 5556552"/>
              <a:gd name="connsiteX2" fmla="*/ 3827369 w 6858000"/>
              <a:gd name="connsiteY2" fmla="*/ 5434867 h 5556552"/>
              <a:gd name="connsiteX3" fmla="*/ 3824583 w 6858000"/>
              <a:gd name="connsiteY3" fmla="*/ 5436378 h 5556552"/>
              <a:gd name="connsiteX4" fmla="*/ 3798693 w 6858000"/>
              <a:gd name="connsiteY4" fmla="*/ 5453370 h 5556552"/>
              <a:gd name="connsiteX5" fmla="*/ 3785011 w 6858000"/>
              <a:gd name="connsiteY5" fmla="*/ 5457858 h 5556552"/>
              <a:gd name="connsiteX6" fmla="*/ 3706339 w 6858000"/>
              <a:gd name="connsiteY6" fmla="*/ 5500559 h 5556552"/>
              <a:gd name="connsiteX7" fmla="*/ 3428998 w 6858000"/>
              <a:gd name="connsiteY7" fmla="*/ 5556552 h 5556552"/>
              <a:gd name="connsiteX8" fmla="*/ 3151658 w 6858000"/>
              <a:gd name="connsiteY8" fmla="*/ 5500559 h 5556552"/>
              <a:gd name="connsiteX9" fmla="*/ 3072996 w 6858000"/>
              <a:gd name="connsiteY9" fmla="*/ 5457863 h 5556552"/>
              <a:gd name="connsiteX10" fmla="*/ 3059298 w 6858000"/>
              <a:gd name="connsiteY10" fmla="*/ 5453370 h 5556552"/>
              <a:gd name="connsiteX11" fmla="*/ 3033383 w 6858000"/>
              <a:gd name="connsiteY11" fmla="*/ 5436362 h 5556552"/>
              <a:gd name="connsiteX12" fmla="*/ 3030627 w 6858000"/>
              <a:gd name="connsiteY12" fmla="*/ 5434867 h 5556552"/>
              <a:gd name="connsiteX13" fmla="*/ 3028775 w 6858000"/>
              <a:gd name="connsiteY13" fmla="*/ 5433338 h 5556552"/>
              <a:gd name="connsiteX14" fmla="*/ 0 w 6858000"/>
              <a:gd name="connsiteY14" fmla="*/ 3445704 h 5556552"/>
              <a:gd name="connsiteX15" fmla="*/ 6858000 w 6858000"/>
              <a:gd name="connsiteY15" fmla="*/ 0 h 5556552"/>
              <a:gd name="connsiteX16" fmla="*/ 6858000 w 6858000"/>
              <a:gd name="connsiteY16" fmla="*/ 349336 h 5556552"/>
              <a:gd name="connsiteX17" fmla="*/ 6858000 w 6858000"/>
              <a:gd name="connsiteY17" fmla="*/ 3445703 h 5556552"/>
              <a:gd name="connsiteX18" fmla="*/ 0 w 6858000"/>
              <a:gd name="connsiteY18" fmla="*/ 3445703 h 5556552"/>
              <a:gd name="connsiteX19" fmla="*/ 0 w 6858000"/>
              <a:gd name="connsiteY19" fmla="*/ 0 h 55565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6858000" h="5556552">
                <a:moveTo>
                  <a:pt x="6858000" y="3445704"/>
                </a:moveTo>
                <a:lnTo>
                  <a:pt x="3829242" y="5433322"/>
                </a:lnTo>
                <a:lnTo>
                  <a:pt x="3827369" y="5434867"/>
                </a:lnTo>
                <a:lnTo>
                  <a:pt x="3824583" y="5436378"/>
                </a:lnTo>
                <a:lnTo>
                  <a:pt x="3798693" y="5453370"/>
                </a:lnTo>
                <a:lnTo>
                  <a:pt x="3785011" y="5457858"/>
                </a:lnTo>
                <a:lnTo>
                  <a:pt x="3706339" y="5500559"/>
                </a:lnTo>
                <a:cubicBezTo>
                  <a:pt x="3621096" y="5536614"/>
                  <a:pt x="3527375" y="5556552"/>
                  <a:pt x="3428998" y="5556552"/>
                </a:cubicBezTo>
                <a:cubicBezTo>
                  <a:pt x="3330621" y="5556552"/>
                  <a:pt x="3236901" y="5536614"/>
                  <a:pt x="3151658" y="5500559"/>
                </a:cubicBezTo>
                <a:lnTo>
                  <a:pt x="3072996" y="5457863"/>
                </a:lnTo>
                <a:lnTo>
                  <a:pt x="3059298" y="5453370"/>
                </a:lnTo>
                <a:lnTo>
                  <a:pt x="3033383" y="5436362"/>
                </a:lnTo>
                <a:lnTo>
                  <a:pt x="3030627" y="5434867"/>
                </a:lnTo>
                <a:lnTo>
                  <a:pt x="3028775" y="5433338"/>
                </a:lnTo>
                <a:lnTo>
                  <a:pt x="0" y="3445704"/>
                </a:lnTo>
                <a:close/>
                <a:moveTo>
                  <a:pt x="6858000" y="0"/>
                </a:moveTo>
                <a:lnTo>
                  <a:pt x="6858000" y="349336"/>
                </a:lnTo>
                <a:lnTo>
                  <a:pt x="6858000" y="3445703"/>
                </a:lnTo>
                <a:lnTo>
                  <a:pt x="0" y="3445703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  <a:effectLst/>
          <a:extLst>
            <a:ext uri="{91240B29-F687-4f45-9708-019B960494DF}">
              <a14:hiddenLine xmlns:a16="http://schemas.microsoft.com/office/drawing/2014/main" xmlns:p14="http://schemas.microsoft.com/office/powerpoint/2010/main"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0FC7E44-4828-47E6-A083-C1E389988E2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18180" y="1657245"/>
            <a:ext cx="3994015" cy="3543507"/>
          </a:xfrm>
          <a:effectLst/>
        </p:spPr>
        <p:txBody>
          <a:bodyPr anchor="ctr">
            <a:noAutofit/>
          </a:bodyPr>
          <a:lstStyle/>
          <a:p>
            <a:pPr algn="ctr"/>
            <a:r>
              <a:rPr lang="en-US" sz="2000" dirty="0"/>
              <a:t>MissionInsite Contact: </a:t>
            </a:r>
            <a:br>
              <a:rPr lang="en-US" sz="2000" dirty="0"/>
            </a:br>
            <a:r>
              <a:rPr lang="en-US" sz="2000" dirty="0"/>
              <a:t>Lauren Harris, Congregational Development Coordinator</a:t>
            </a:r>
            <a:br>
              <a:rPr lang="en-US" sz="2000" dirty="0"/>
            </a:br>
            <a:r>
              <a:rPr lang="en-US" sz="2000" dirty="0">
                <a:hlinkClick r:id="rId2"/>
              </a:rPr>
              <a:t>lharris@bwcumc.org</a:t>
            </a:r>
            <a:br>
              <a:rPr lang="en-US" sz="2000" dirty="0"/>
            </a:br>
            <a:r>
              <a:rPr lang="en-US" sz="2000" dirty="0"/>
              <a:t>410-309-3490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68617FD-A3DD-4B1B-A618-8B7F44A2DD4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5999" y="1032918"/>
            <a:ext cx="5452533" cy="4792165"/>
          </a:xfrm>
          <a:effectLst/>
        </p:spPr>
        <p:txBody>
          <a:bodyPr anchor="ctr">
            <a:normAutofit/>
          </a:bodyPr>
          <a:lstStyle/>
          <a:p>
            <a:r>
              <a:rPr lang="en-US" dirty="0"/>
              <a:t>Introduction to MissionInsite</a:t>
            </a:r>
          </a:p>
        </p:txBody>
      </p:sp>
    </p:spTree>
    <p:extLst>
      <p:ext uri="{BB962C8B-B14F-4D97-AF65-F5344CB8AC3E}">
        <p14:creationId xmlns:p14="http://schemas.microsoft.com/office/powerpoint/2010/main" val="40547745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272F0E-1F23-4605-A360-8DD777B965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</p:spPr>
        <p:txBody>
          <a:bodyPr>
            <a:normAutofit/>
          </a:bodyPr>
          <a:lstStyle/>
          <a:p>
            <a:r>
              <a:rPr lang="en-US" dirty="0"/>
              <a:t>What is MissionInsite?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9354DBE-DD29-401C-AE7A-47F4EC3CD2D0}"/>
              </a:ext>
            </a:extLst>
          </p:cNvPr>
          <p:cNvSpPr txBox="1"/>
          <p:nvPr/>
        </p:nvSpPr>
        <p:spPr>
          <a:xfrm>
            <a:off x="809999" y="2729133"/>
            <a:ext cx="10571997" cy="29066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000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MissionInsite is an online tool that will help you get a better understanding of the demographics in your church’s neighborhood by allowing you to do the following: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000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Cross-analyze your church and community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000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Map the location of your members 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000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Receive household demographic information 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n-US" sz="2000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Examine future population and household projections.</a:t>
            </a: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000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MissionInsite allows you to 1) know your people, 2) know your locations, and 3) discover what matters most to your church. </a:t>
            </a:r>
          </a:p>
        </p:txBody>
      </p:sp>
    </p:spTree>
    <p:extLst>
      <p:ext uri="{BB962C8B-B14F-4D97-AF65-F5344CB8AC3E}">
        <p14:creationId xmlns:p14="http://schemas.microsoft.com/office/powerpoint/2010/main" val="31714508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7">
            <a:extLst>
              <a:ext uri="{FF2B5EF4-FFF2-40B4-BE49-F238E27FC236}">
                <a16:creationId xmlns:a16="http://schemas.microsoft.com/office/drawing/2014/main" id="{F1E0D4A3-ECB8-4689-ABDB-9CE848CE83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8F509E5-7E40-41A8-973A-683D64B797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  <a:effectLst/>
        </p:spPr>
        <p:txBody>
          <a:bodyPr anchor="ctr">
            <a:normAutofit/>
          </a:bodyPr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How to Register for an Account</a:t>
            </a:r>
          </a:p>
        </p:txBody>
      </p:sp>
      <p:sp>
        <p:nvSpPr>
          <p:cNvPr id="13" name="Freeform: Shape 9">
            <a:extLst>
              <a:ext uri="{FF2B5EF4-FFF2-40B4-BE49-F238E27FC236}">
                <a16:creationId xmlns:a16="http://schemas.microsoft.com/office/drawing/2014/main" id="{8854772B-9C8F-4037-89E0-3A45208AB3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7093" y="1576408"/>
            <a:ext cx="10917814" cy="4638125"/>
          </a:xfrm>
          <a:custGeom>
            <a:avLst/>
            <a:gdLst>
              <a:gd name="connsiteX0" fmla="*/ 5441025 w 10917814"/>
              <a:gd name="connsiteY0" fmla="*/ 0 h 4638125"/>
              <a:gd name="connsiteX1" fmla="*/ 5453725 w 10917814"/>
              <a:gd name="connsiteY1" fmla="*/ 0 h 4638125"/>
              <a:gd name="connsiteX2" fmla="*/ 5464308 w 10917814"/>
              <a:gd name="connsiteY2" fmla="*/ 0 h 4638125"/>
              <a:gd name="connsiteX3" fmla="*/ 5477009 w 10917814"/>
              <a:gd name="connsiteY3" fmla="*/ 4762 h 4638125"/>
              <a:gd name="connsiteX4" fmla="*/ 5489708 w 10917814"/>
              <a:gd name="connsiteY4" fmla="*/ 9525 h 4638125"/>
              <a:gd name="connsiteX5" fmla="*/ 5498175 w 10917814"/>
              <a:gd name="connsiteY5" fmla="*/ 12700 h 4638125"/>
              <a:gd name="connsiteX6" fmla="*/ 5865801 w 10917814"/>
              <a:gd name="connsiteY6" fmla="*/ 288419 h 4638125"/>
              <a:gd name="connsiteX7" fmla="*/ 10765009 w 10917814"/>
              <a:gd name="connsiteY7" fmla="*/ 288419 h 4638125"/>
              <a:gd name="connsiteX8" fmla="*/ 10917814 w 10917814"/>
              <a:gd name="connsiteY8" fmla="*/ 441224 h 4638125"/>
              <a:gd name="connsiteX9" fmla="*/ 10917814 w 10917814"/>
              <a:gd name="connsiteY9" fmla="*/ 4485320 h 4638125"/>
              <a:gd name="connsiteX10" fmla="*/ 10765009 w 10917814"/>
              <a:gd name="connsiteY10" fmla="*/ 4638125 h 4638125"/>
              <a:gd name="connsiteX11" fmla="*/ 152805 w 10917814"/>
              <a:gd name="connsiteY11" fmla="*/ 4638125 h 4638125"/>
              <a:gd name="connsiteX12" fmla="*/ 0 w 10917814"/>
              <a:gd name="connsiteY12" fmla="*/ 4485320 h 4638125"/>
              <a:gd name="connsiteX13" fmla="*/ 0 w 10917814"/>
              <a:gd name="connsiteY13" fmla="*/ 441224 h 4638125"/>
              <a:gd name="connsiteX14" fmla="*/ 152805 w 10917814"/>
              <a:gd name="connsiteY14" fmla="*/ 288419 h 4638125"/>
              <a:gd name="connsiteX15" fmla="*/ 5041650 w 10917814"/>
              <a:gd name="connsiteY15" fmla="*/ 288419 h 4638125"/>
              <a:gd name="connsiteX16" fmla="*/ 5409275 w 10917814"/>
              <a:gd name="connsiteY16" fmla="*/ 12700 h 4638125"/>
              <a:gd name="connsiteX17" fmla="*/ 5417742 w 10917814"/>
              <a:gd name="connsiteY17" fmla="*/ 9525 h 4638125"/>
              <a:gd name="connsiteX18" fmla="*/ 5430442 w 10917814"/>
              <a:gd name="connsiteY18" fmla="*/ 4762 h 46381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0917814" h="4638125">
                <a:moveTo>
                  <a:pt x="5441025" y="0"/>
                </a:moveTo>
                <a:lnTo>
                  <a:pt x="5453725" y="0"/>
                </a:lnTo>
                <a:lnTo>
                  <a:pt x="5464308" y="0"/>
                </a:lnTo>
                <a:lnTo>
                  <a:pt x="5477009" y="4762"/>
                </a:lnTo>
                <a:lnTo>
                  <a:pt x="5489708" y="9525"/>
                </a:lnTo>
                <a:lnTo>
                  <a:pt x="5498175" y="12700"/>
                </a:lnTo>
                <a:lnTo>
                  <a:pt x="5865801" y="288419"/>
                </a:lnTo>
                <a:lnTo>
                  <a:pt x="10765009" y="288419"/>
                </a:lnTo>
                <a:cubicBezTo>
                  <a:pt x="10849401" y="288419"/>
                  <a:pt x="10917814" y="356832"/>
                  <a:pt x="10917814" y="441224"/>
                </a:cubicBezTo>
                <a:lnTo>
                  <a:pt x="10917814" y="4485320"/>
                </a:lnTo>
                <a:cubicBezTo>
                  <a:pt x="10917814" y="4569712"/>
                  <a:pt x="10849401" y="4638125"/>
                  <a:pt x="10765009" y="4638125"/>
                </a:cubicBezTo>
                <a:lnTo>
                  <a:pt x="152805" y="4638125"/>
                </a:lnTo>
                <a:cubicBezTo>
                  <a:pt x="68413" y="4638125"/>
                  <a:pt x="0" y="4569712"/>
                  <a:pt x="0" y="4485320"/>
                </a:cubicBezTo>
                <a:lnTo>
                  <a:pt x="0" y="441224"/>
                </a:lnTo>
                <a:cubicBezTo>
                  <a:pt x="0" y="356832"/>
                  <a:pt x="68413" y="288419"/>
                  <a:pt x="152805" y="288419"/>
                </a:cubicBezTo>
                <a:lnTo>
                  <a:pt x="5041650" y="288419"/>
                </a:lnTo>
                <a:lnTo>
                  <a:pt x="5409275" y="12700"/>
                </a:lnTo>
                <a:lnTo>
                  <a:pt x="5417742" y="9525"/>
                </a:lnTo>
                <a:lnTo>
                  <a:pt x="5430442" y="4762"/>
                </a:lnTo>
                <a:close/>
              </a:path>
            </a:pathLst>
          </a:custGeom>
          <a:noFill/>
          <a:ln w="19050"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C804B7A-E897-4B74-9E7F-1E0FFFA1CFB8}"/>
              </a:ext>
            </a:extLst>
          </p:cNvPr>
          <p:cNvSpPr txBox="1"/>
          <p:nvPr/>
        </p:nvSpPr>
        <p:spPr>
          <a:xfrm>
            <a:off x="810000" y="2772085"/>
            <a:ext cx="10571998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2000" dirty="0"/>
              <a:t>Use the following information to register for a MissionInsite account:</a:t>
            </a:r>
          </a:p>
          <a:p>
            <a:pPr marL="0" indent="0">
              <a:buNone/>
            </a:pPr>
            <a:r>
              <a:rPr lang="nl-NL" sz="2000" b="0" i="0" u="none" strike="noStrike" dirty="0">
                <a:solidFill>
                  <a:srgbClr val="102445"/>
                </a:solidFill>
                <a:effectLst/>
                <a:hlinkClick r:id="rId2"/>
              </a:rPr>
              <a:t>https://accounts.missioninsite.com/Register/PeopleView?agencyCode=DFFP4</a:t>
            </a:r>
            <a:br>
              <a:rPr lang="nl-NL" sz="2000" dirty="0"/>
            </a:br>
            <a:br>
              <a:rPr lang="nl-NL" sz="2000" dirty="0"/>
            </a:br>
            <a:r>
              <a:rPr lang="nl-NL" sz="2000" dirty="0"/>
              <a:t>The BWC</a:t>
            </a:r>
            <a:r>
              <a:rPr lang="nl-NL" sz="2000" b="0" i="0" dirty="0">
                <a:effectLst/>
              </a:rPr>
              <a:t> Agency Registration Code is: </a:t>
            </a:r>
            <a:r>
              <a:rPr lang="nl-NL" sz="2000" b="1" i="0" dirty="0">
                <a:solidFill>
                  <a:srgbClr val="FFFFFF"/>
                </a:solidFill>
                <a:effectLst/>
              </a:rPr>
              <a:t>DFFP4</a:t>
            </a:r>
          </a:p>
          <a:p>
            <a:pPr marL="0" indent="0">
              <a:buNone/>
            </a:pPr>
            <a:endParaRPr lang="nl-NL" sz="2000" i="0" dirty="0">
              <a:solidFill>
                <a:srgbClr val="FFFFFF"/>
              </a:solidFill>
              <a:effectLst/>
            </a:endParaRPr>
          </a:p>
          <a:p>
            <a:pPr marL="0" indent="0">
              <a:buNone/>
            </a:pPr>
            <a:r>
              <a:rPr lang="nl-NL" sz="2000" i="0" dirty="0">
                <a:solidFill>
                  <a:srgbClr val="FFFFFF"/>
                </a:solidFill>
                <a:effectLst/>
              </a:rPr>
              <a:t>After you complete registration, your account will need to be approved by Lauren Harris. You’ll receive an email confirming that your account has been approved. </a:t>
            </a:r>
          </a:p>
        </p:txBody>
      </p:sp>
    </p:spTree>
    <p:extLst>
      <p:ext uri="{BB962C8B-B14F-4D97-AF65-F5344CB8AC3E}">
        <p14:creationId xmlns:p14="http://schemas.microsoft.com/office/powerpoint/2010/main" val="5973493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FFF431-8B54-4590-9B72-A4DC940705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Where to Begin?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088461-B6AA-4B71-918C-6FCCEA21A1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8712" y="2774301"/>
            <a:ext cx="10554574" cy="3636511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2900" dirty="0"/>
              <a:t>There are predefined reports in MissionInsite that you can use to research your church’s neighborhood:</a:t>
            </a:r>
          </a:p>
          <a:p>
            <a:pPr marL="0" indent="0">
              <a:buNone/>
            </a:pPr>
            <a:endParaRPr lang="en-US" sz="2900" dirty="0"/>
          </a:p>
          <a:p>
            <a:r>
              <a:rPr lang="en-US" sz="2900" dirty="0" err="1"/>
              <a:t>QuickInsite</a:t>
            </a:r>
            <a:r>
              <a:rPr lang="en-US" sz="2900" dirty="0"/>
              <a:t> Report</a:t>
            </a:r>
          </a:p>
          <a:p>
            <a:r>
              <a:rPr lang="en-US" sz="2900" dirty="0" err="1"/>
              <a:t>ExecutiveInsite</a:t>
            </a:r>
            <a:r>
              <a:rPr lang="en-US" sz="2900" dirty="0"/>
              <a:t> Report</a:t>
            </a:r>
          </a:p>
          <a:p>
            <a:r>
              <a:rPr lang="en-US" sz="2900" dirty="0" err="1"/>
              <a:t>FullInsite</a:t>
            </a:r>
            <a:r>
              <a:rPr lang="en-US" sz="2900" dirty="0"/>
              <a:t> Report</a:t>
            </a:r>
          </a:p>
          <a:p>
            <a:r>
              <a:rPr lang="en-US" sz="2900" dirty="0" err="1"/>
              <a:t>ComparativeInsite</a:t>
            </a:r>
            <a:r>
              <a:rPr lang="en-US" sz="2900" dirty="0"/>
              <a:t> Report </a:t>
            </a:r>
          </a:p>
          <a:p>
            <a:r>
              <a:rPr lang="en-US" sz="2900" dirty="0" err="1"/>
              <a:t>MinistryInsite</a:t>
            </a:r>
            <a:r>
              <a:rPr lang="en-US" sz="2900" dirty="0"/>
              <a:t> Report</a:t>
            </a:r>
          </a:p>
          <a:p>
            <a:r>
              <a:rPr lang="en-US" sz="2900" dirty="0" err="1"/>
              <a:t>MinistryInsitePriorities</a:t>
            </a:r>
            <a:r>
              <a:rPr lang="en-US" sz="2900" dirty="0"/>
              <a:t> Report</a:t>
            </a:r>
          </a:p>
          <a:p>
            <a:r>
              <a:rPr lang="en-US" sz="2900" dirty="0" err="1"/>
              <a:t>ReligiousInsite</a:t>
            </a:r>
            <a:r>
              <a:rPr lang="en-US" sz="2900" dirty="0"/>
              <a:t> Report</a:t>
            </a:r>
          </a:p>
          <a:p>
            <a:r>
              <a:rPr lang="en-US" sz="2900" dirty="0" err="1"/>
              <a:t>ReligiousPriorities</a:t>
            </a:r>
            <a:r>
              <a:rPr lang="en-US" sz="2900" dirty="0"/>
              <a:t> Report</a:t>
            </a:r>
          </a:p>
          <a:p>
            <a:endParaRPr lang="en-US" sz="2000" dirty="0"/>
          </a:p>
          <a:p>
            <a:pPr marL="0" indent="0">
              <a:buNone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981319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9F093BB-DFF3-49CE-B20A-DE18A6D92F1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083" b="9228"/>
          <a:stretch/>
        </p:blipFill>
        <p:spPr>
          <a:xfrm>
            <a:off x="795150" y="1392701"/>
            <a:ext cx="10601699" cy="5167114"/>
          </a:xfrm>
          <a:prstGeom prst="rect">
            <a:avLst/>
          </a:prstGeom>
        </p:spPr>
      </p:pic>
      <p:pic>
        <p:nvPicPr>
          <p:cNvPr id="5" name="Graphic 4" descr="Arrow: Slight curve with solid fill">
            <a:extLst>
              <a:ext uri="{FF2B5EF4-FFF2-40B4-BE49-F238E27FC236}">
                <a16:creationId xmlns:a16="http://schemas.microsoft.com/office/drawing/2014/main" id="{6A2DC9D6-CA19-488E-8492-AFA3C7F0056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050345" y="3519058"/>
            <a:ext cx="914400" cy="9144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15373B1-CF19-4885-BE44-01712775A1CD}"/>
              </a:ext>
            </a:extLst>
          </p:cNvPr>
          <p:cNvSpPr txBox="1"/>
          <p:nvPr/>
        </p:nvSpPr>
        <p:spPr>
          <a:xfrm>
            <a:off x="795150" y="464234"/>
            <a:ext cx="106016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/>
              <a:t>Select “Generate a Predefined or Customed Demographics Report”</a:t>
            </a:r>
          </a:p>
        </p:txBody>
      </p:sp>
    </p:spTree>
    <p:extLst>
      <p:ext uri="{BB962C8B-B14F-4D97-AF65-F5344CB8AC3E}">
        <p14:creationId xmlns:p14="http://schemas.microsoft.com/office/powerpoint/2010/main" val="14720637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B70CB85-BDB6-4F3B-8762-7B6EC6C603D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643" b="8495"/>
          <a:stretch/>
        </p:blipFill>
        <p:spPr>
          <a:xfrm>
            <a:off x="500575" y="1125896"/>
            <a:ext cx="11190850" cy="552812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74FE40B-EF62-434C-BE66-0AF6550F63F0}"/>
              </a:ext>
            </a:extLst>
          </p:cNvPr>
          <p:cNvSpPr txBox="1"/>
          <p:nvPr/>
        </p:nvSpPr>
        <p:spPr>
          <a:xfrm>
            <a:off x="795150" y="464234"/>
            <a:ext cx="106016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/>
              <a:t>Select “Radius or Polygon I Draw” then Enter Your Church Address</a:t>
            </a:r>
          </a:p>
        </p:txBody>
      </p:sp>
      <p:pic>
        <p:nvPicPr>
          <p:cNvPr id="6" name="Graphic 5" descr="Arrow: Slight curve with solid fill">
            <a:extLst>
              <a:ext uri="{FF2B5EF4-FFF2-40B4-BE49-F238E27FC236}">
                <a16:creationId xmlns:a16="http://schemas.microsoft.com/office/drawing/2014/main" id="{C9B982F0-CA00-44BC-B3B1-14AC83915C0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454726" y="2975557"/>
            <a:ext cx="914400" cy="914400"/>
          </a:xfrm>
          <a:prstGeom prst="rect">
            <a:avLst/>
          </a:prstGeom>
        </p:spPr>
      </p:pic>
      <p:pic>
        <p:nvPicPr>
          <p:cNvPr id="8" name="Graphic 7" descr="Arrow: Vertical U-turn with solid fill">
            <a:extLst>
              <a:ext uri="{FF2B5EF4-FFF2-40B4-BE49-F238E27FC236}">
                <a16:creationId xmlns:a16="http://schemas.microsoft.com/office/drawing/2014/main" id="{7F21089F-1ADB-493B-B91A-D7A29F65EF0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305951" y="4237892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48032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BA97848-02C1-4DE8-A327-4AF10908AD3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081" b="8492"/>
          <a:stretch/>
        </p:blipFill>
        <p:spPr>
          <a:xfrm>
            <a:off x="744113" y="1463040"/>
            <a:ext cx="10703774" cy="526131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ACA7E6C-B1AB-4877-9FC3-F71F17698666}"/>
              </a:ext>
            </a:extLst>
          </p:cNvPr>
          <p:cNvSpPr txBox="1"/>
          <p:nvPr/>
        </p:nvSpPr>
        <p:spPr>
          <a:xfrm>
            <a:off x="744113" y="397769"/>
            <a:ext cx="1049597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After entering your church’s address, click next. On the page below, you can select “Radius” or “Polygon.” If you want the report to reflect a certain mileage around your church, select “Radius.” Enter the radius distance and select units. </a:t>
            </a:r>
          </a:p>
        </p:txBody>
      </p:sp>
      <p:pic>
        <p:nvPicPr>
          <p:cNvPr id="6" name="Graphic 5" descr="Arrow: Slight curve with solid fill">
            <a:extLst>
              <a:ext uri="{FF2B5EF4-FFF2-40B4-BE49-F238E27FC236}">
                <a16:creationId xmlns:a16="http://schemas.microsoft.com/office/drawing/2014/main" id="{C971C6DE-B1D2-441E-8011-CF7FDB5C94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262554" y="3636498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82692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62D7D8E-553A-4330-B710-031A62DA560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491" b="8287"/>
          <a:stretch/>
        </p:blipFill>
        <p:spPr>
          <a:xfrm>
            <a:off x="841717" y="1500779"/>
            <a:ext cx="10508566" cy="515323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9507B49-D850-4D63-B211-A7F687DBA4B6}"/>
              </a:ext>
            </a:extLst>
          </p:cNvPr>
          <p:cNvSpPr txBox="1"/>
          <p:nvPr/>
        </p:nvSpPr>
        <p:spPr>
          <a:xfrm>
            <a:off x="841717" y="492369"/>
            <a:ext cx="105085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Now, select “Predefined” for the report you want to run. Select the report below. </a:t>
            </a:r>
          </a:p>
        </p:txBody>
      </p:sp>
      <p:pic>
        <p:nvPicPr>
          <p:cNvPr id="6" name="Graphic 5" descr="Arrow: Rotate right with solid fill">
            <a:extLst>
              <a:ext uri="{FF2B5EF4-FFF2-40B4-BE49-F238E27FC236}">
                <a16:creationId xmlns:a16="http://schemas.microsoft.com/office/drawing/2014/main" id="{C20AE5B3-0E67-4EB5-B25D-D014A2214B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698652" y="251460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43511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1551CD3-1059-41D0-BAB4-CE79E343D52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286" b="5825"/>
          <a:stretch/>
        </p:blipFill>
        <p:spPr>
          <a:xfrm>
            <a:off x="719893" y="1046921"/>
            <a:ext cx="10752214" cy="543400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4F3E1EE-B92B-41EA-9F4A-7BB8E8E4866B}"/>
              </a:ext>
            </a:extLst>
          </p:cNvPr>
          <p:cNvSpPr txBox="1"/>
          <p:nvPr/>
        </p:nvSpPr>
        <p:spPr>
          <a:xfrm>
            <a:off x="719893" y="520505"/>
            <a:ext cx="107522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Select the report you want to run. I selected “</a:t>
            </a:r>
            <a:r>
              <a:rPr lang="en-US" b="1" dirty="0" err="1"/>
              <a:t>ExecutiveInsite</a:t>
            </a:r>
            <a:r>
              <a:rPr lang="en-US" b="1" dirty="0"/>
              <a:t>.” Click Next. </a:t>
            </a:r>
          </a:p>
        </p:txBody>
      </p:sp>
      <p:pic>
        <p:nvPicPr>
          <p:cNvPr id="6" name="Graphic 5" descr="Arrow: Slight curve with solid fill">
            <a:extLst>
              <a:ext uri="{FF2B5EF4-FFF2-40B4-BE49-F238E27FC236}">
                <a16:creationId xmlns:a16="http://schemas.microsoft.com/office/drawing/2014/main" id="{F87CFBCF-FE78-411C-89EC-72C31AC6E8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19893" y="3306722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49746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7FC9C4C-0F2B-4791-8395-DED30F344F8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080" b="5004"/>
          <a:stretch/>
        </p:blipFill>
        <p:spPr>
          <a:xfrm>
            <a:off x="963250" y="1448972"/>
            <a:ext cx="10265500" cy="524725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0AF3A6D-2DB4-4FDE-832B-8B3CE7A5A547}"/>
              </a:ext>
            </a:extLst>
          </p:cNvPr>
          <p:cNvSpPr txBox="1"/>
          <p:nvPr/>
        </p:nvSpPr>
        <p:spPr>
          <a:xfrm>
            <a:off x="963250" y="450166"/>
            <a:ext cx="1019243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This is the “Review and Summary” page. Click “Finish” and the </a:t>
            </a:r>
            <a:r>
              <a:rPr lang="en-US" b="1" dirty="0" err="1"/>
              <a:t>ExecutiveInsite</a:t>
            </a:r>
            <a:r>
              <a:rPr lang="en-US" b="1" dirty="0"/>
              <a:t> report will download to your computer. You can repeat these steps for the other reports except for the </a:t>
            </a:r>
            <a:r>
              <a:rPr lang="en-US" b="1" dirty="0" err="1"/>
              <a:t>ComparativeInsite</a:t>
            </a:r>
            <a:r>
              <a:rPr lang="en-US" b="1" dirty="0"/>
              <a:t> report.</a:t>
            </a:r>
          </a:p>
        </p:txBody>
      </p:sp>
    </p:spTree>
    <p:extLst>
      <p:ext uri="{BB962C8B-B14F-4D97-AF65-F5344CB8AC3E}">
        <p14:creationId xmlns:p14="http://schemas.microsoft.com/office/powerpoint/2010/main" val="2624443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0D30C6-1430-4DB7-808F-35EAA1325E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to Draw Travel Polygons for Predefined Reports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022FBE7-D786-498B-9112-0853A023E001}"/>
              </a:ext>
            </a:extLst>
          </p:cNvPr>
          <p:cNvSpPr txBox="1"/>
          <p:nvPr/>
        </p:nvSpPr>
        <p:spPr>
          <a:xfrm>
            <a:off x="405616" y="2145434"/>
            <a:ext cx="113807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You may want to run a report based on how long it takes for people to travel to your church. You run these reports by drawing a travel polygon. You will start by clicking the “pen” icon on the map.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7590BFC-4AB3-437D-A4A1-D48FE631497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901" b="6500"/>
          <a:stretch/>
        </p:blipFill>
        <p:spPr>
          <a:xfrm>
            <a:off x="2260207" y="2982932"/>
            <a:ext cx="7671580" cy="3821435"/>
          </a:xfrm>
          <a:prstGeom prst="rect">
            <a:avLst/>
          </a:prstGeom>
        </p:spPr>
      </p:pic>
      <p:pic>
        <p:nvPicPr>
          <p:cNvPr id="7" name="Graphic 6" descr="Arrow: Straight with solid fill">
            <a:extLst>
              <a:ext uri="{FF2B5EF4-FFF2-40B4-BE49-F238E27FC236}">
                <a16:creationId xmlns:a16="http://schemas.microsoft.com/office/drawing/2014/main" id="{99A54F98-6FBD-4114-B2E0-2E0187F150D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501705" y="4460631"/>
            <a:ext cx="677594" cy="677594"/>
          </a:xfrm>
          <a:prstGeom prst="rect">
            <a:avLst/>
          </a:prstGeom>
        </p:spPr>
      </p:pic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C5FB61EF-8682-4DF5-9829-2675BBA8A20B}"/>
              </a:ext>
            </a:extLst>
          </p:cNvPr>
          <p:cNvSpPr/>
          <p:nvPr/>
        </p:nvSpPr>
        <p:spPr>
          <a:xfrm>
            <a:off x="10173285" y="4229100"/>
            <a:ext cx="1809165" cy="218171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/>
              <a:t>Please note that my start screen will look different from yours because my map plots all of the churches in the BWC.</a:t>
            </a:r>
          </a:p>
        </p:txBody>
      </p:sp>
      <p:pic>
        <p:nvPicPr>
          <p:cNvPr id="10" name="Graphic 9" descr="Star with solid fill">
            <a:extLst>
              <a:ext uri="{FF2B5EF4-FFF2-40B4-BE49-F238E27FC236}">
                <a16:creationId xmlns:a16="http://schemas.microsoft.com/office/drawing/2014/main" id="{0049BBB5-F36A-4154-B990-A7C8123C046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931109" y="4210050"/>
            <a:ext cx="293516" cy="293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76983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>
            <a:extLst>
              <a:ext uri="{FF2B5EF4-FFF2-40B4-BE49-F238E27FC236}">
                <a16:creationId xmlns:a16="http://schemas.microsoft.com/office/drawing/2014/main" id="{8775F366-526C-4C42-8931-696FFE8AA5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:a16="http://schemas.microsoft.com/office/drawing/2014/main"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09699A8-9F52-4C34-9606-370C555BC9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90CF8BA8-E7AA-4F97-9E4C-CD11742FA0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534656" y="1696777"/>
            <a:ext cx="0" cy="3464447"/>
          </a:xfrm>
          <a:prstGeom prst="line">
            <a:avLst/>
          </a:prstGeom>
          <a:ln w="222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2765D2A6-9BE9-4378-A781-B188CA5DA95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891" b="6646"/>
          <a:stretch/>
        </p:blipFill>
        <p:spPr>
          <a:xfrm>
            <a:off x="452426" y="1048616"/>
            <a:ext cx="11287148" cy="561387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ECC0DD3-875E-494B-B6EB-FB2ECF15BB2D}"/>
              </a:ext>
            </a:extLst>
          </p:cNvPr>
          <p:cNvSpPr txBox="1"/>
          <p:nvPr/>
        </p:nvSpPr>
        <p:spPr>
          <a:xfrm>
            <a:off x="452426" y="419100"/>
            <a:ext cx="112871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The screen on the right will pop up. Select “Draw a Polygon.” </a:t>
            </a:r>
          </a:p>
        </p:txBody>
      </p:sp>
      <p:pic>
        <p:nvPicPr>
          <p:cNvPr id="8" name="Graphic 7" descr="Arrow: Slight curve with solid fill">
            <a:extLst>
              <a:ext uri="{FF2B5EF4-FFF2-40B4-BE49-F238E27FC236}">
                <a16:creationId xmlns:a16="http://schemas.microsoft.com/office/drawing/2014/main" id="{008806F7-98C8-4F13-B1B4-A6DC4A276B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620256" y="4016292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29926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898043A-090D-4EF3-8E12-6CF2C098F6D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700" b="8591"/>
          <a:stretch/>
        </p:blipFill>
        <p:spPr>
          <a:xfrm>
            <a:off x="710223" y="1340168"/>
            <a:ext cx="10771554" cy="525113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4BC3778-09D6-4CDD-B5E5-36FB1B7E0AC1}"/>
              </a:ext>
            </a:extLst>
          </p:cNvPr>
          <p:cNvSpPr txBox="1"/>
          <p:nvPr/>
        </p:nvSpPr>
        <p:spPr>
          <a:xfrm>
            <a:off x="619125" y="266700"/>
            <a:ext cx="1095375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Scroll down and you will find the options for a travel polygon. Travel by car, walking, and biking. </a:t>
            </a:r>
          </a:p>
          <a:p>
            <a:r>
              <a:rPr lang="en-US" b="1" dirty="0"/>
              <a:t>Select which mode of travel for which you want to run this report. Also, enter your church’s address for the starting location. </a:t>
            </a:r>
          </a:p>
        </p:txBody>
      </p:sp>
      <p:pic>
        <p:nvPicPr>
          <p:cNvPr id="7" name="Graphic 6" descr="Arrow: Slight curve with solid fill">
            <a:extLst>
              <a:ext uri="{FF2B5EF4-FFF2-40B4-BE49-F238E27FC236}">
                <a16:creationId xmlns:a16="http://schemas.microsoft.com/office/drawing/2014/main" id="{250DF538-EB99-4DE4-B617-9B038F0FD28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686550" y="440055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88712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3137AB0-D223-4DF0-8BDC-20144F72253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422" b="8036"/>
          <a:stretch/>
        </p:blipFill>
        <p:spPr>
          <a:xfrm>
            <a:off x="461962" y="1159594"/>
            <a:ext cx="11268075" cy="554600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31C62C3-D78E-4A0E-AB37-DF54548075D7}"/>
              </a:ext>
            </a:extLst>
          </p:cNvPr>
          <p:cNvSpPr txBox="1"/>
          <p:nvPr/>
        </p:nvSpPr>
        <p:spPr>
          <a:xfrm>
            <a:off x="461962" y="236264"/>
            <a:ext cx="1126807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After you enter your church’s address as the starting location, enter the “Time Contour.” For example, I am entering 20 minutes for a report on the demographics of the people that live within a 20 minute drive of the church. </a:t>
            </a:r>
          </a:p>
        </p:txBody>
      </p:sp>
      <p:pic>
        <p:nvPicPr>
          <p:cNvPr id="7" name="Graphic 6" descr="Arrow: Rotate right with solid fill">
            <a:extLst>
              <a:ext uri="{FF2B5EF4-FFF2-40B4-BE49-F238E27FC236}">
                <a16:creationId xmlns:a16="http://schemas.microsoft.com/office/drawing/2014/main" id="{098E287C-F8DF-4644-91DB-3D0DB69489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181850" y="434340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531947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4BA704D-193A-4E9D-AF87-A5C507A52B7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978" b="7202"/>
          <a:stretch/>
        </p:blipFill>
        <p:spPr>
          <a:xfrm>
            <a:off x="653367" y="1121450"/>
            <a:ext cx="10885266" cy="53746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A7574C7-A8DF-4D94-915C-E5BD665B718B}"/>
              </a:ext>
            </a:extLst>
          </p:cNvPr>
          <p:cNvSpPr txBox="1"/>
          <p:nvPr/>
        </p:nvSpPr>
        <p:spPr>
          <a:xfrm>
            <a:off x="533400" y="361950"/>
            <a:ext cx="111633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After entering the “Time Contour” and clicking “Next.” You’ll find the summarization of your polygon drawing. Click “Draw.”</a:t>
            </a:r>
          </a:p>
        </p:txBody>
      </p:sp>
      <p:pic>
        <p:nvPicPr>
          <p:cNvPr id="6" name="Graphic 5" descr="Arrow: Slight curve with solid fill">
            <a:extLst>
              <a:ext uri="{FF2B5EF4-FFF2-40B4-BE49-F238E27FC236}">
                <a16:creationId xmlns:a16="http://schemas.microsoft.com/office/drawing/2014/main" id="{5F8DD165-A819-471C-A217-F0196337818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229600" y="527935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702890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24B1CC9-FA16-469B-85A7-8BD7F9F9C19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144" b="7201"/>
          <a:stretch/>
        </p:blipFill>
        <p:spPr>
          <a:xfrm>
            <a:off x="304800" y="1273850"/>
            <a:ext cx="10591800" cy="527935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3E2C4FA-D1FD-4D7E-862F-E1712DA21F4C}"/>
              </a:ext>
            </a:extLst>
          </p:cNvPr>
          <p:cNvSpPr txBox="1"/>
          <p:nvPr/>
        </p:nvSpPr>
        <p:spPr>
          <a:xfrm>
            <a:off x="209550" y="323850"/>
            <a:ext cx="106299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Here is the result of my polygon for the 20-minute drive from the church I selected. If you want to run a predefined report on the polygon, click “Demographics” at the bottom of the screen. </a:t>
            </a:r>
          </a:p>
        </p:txBody>
      </p:sp>
      <p:pic>
        <p:nvPicPr>
          <p:cNvPr id="6" name="Graphic 5" descr="Arrow: Rotate right with solid fill">
            <a:extLst>
              <a:ext uri="{FF2B5EF4-FFF2-40B4-BE49-F238E27FC236}">
                <a16:creationId xmlns:a16="http://schemas.microsoft.com/office/drawing/2014/main" id="{01F167F8-5122-421D-A93E-C5523AB180E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476750" y="512695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414124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229EC05-FACB-49E0-B32E-01A6D9A9ADE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978" b="8591"/>
          <a:stretch/>
        </p:blipFill>
        <p:spPr>
          <a:xfrm>
            <a:off x="452437" y="1144562"/>
            <a:ext cx="11287125" cy="548483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CC4DEA9-24B6-4D77-BF52-22D245D6F708}"/>
              </a:ext>
            </a:extLst>
          </p:cNvPr>
          <p:cNvSpPr txBox="1"/>
          <p:nvPr/>
        </p:nvSpPr>
        <p:spPr>
          <a:xfrm>
            <a:off x="400050" y="304800"/>
            <a:ext cx="113395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After clicking “Demographics,” you will select the predefined report you want to run based on your travel polygon. The report will download to your computer. </a:t>
            </a:r>
          </a:p>
        </p:txBody>
      </p:sp>
      <p:pic>
        <p:nvPicPr>
          <p:cNvPr id="6" name="Graphic 5" descr="Arrow: Slight curve with solid fill">
            <a:extLst>
              <a:ext uri="{FF2B5EF4-FFF2-40B4-BE49-F238E27FC236}">
                <a16:creationId xmlns:a16="http://schemas.microsoft.com/office/drawing/2014/main" id="{01E04865-0235-493A-9A26-9F355E6FD6E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381750" y="462915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974858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0A23E2-7FF4-4677-9A85-FFF29559DF3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4000" dirty="0"/>
              <a:t>You can follow these same instructions to draw a travel polygon for driving, walking and biking from your church to generate demographic reports.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1F7A468-2EC8-4E28-A1E0-37A01EAB32D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I hope this brief introduction helps you to get started!</a:t>
            </a:r>
          </a:p>
        </p:txBody>
      </p:sp>
    </p:spTree>
    <p:extLst>
      <p:ext uri="{BB962C8B-B14F-4D97-AF65-F5344CB8AC3E}">
        <p14:creationId xmlns:p14="http://schemas.microsoft.com/office/powerpoint/2010/main" val="98914557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Quotable">
  <a:themeElements>
    <a:clrScheme name="Quotable">
      <a:dk1>
        <a:sysClr val="windowText" lastClr="000000"/>
      </a:dk1>
      <a:lt1>
        <a:sysClr val="window" lastClr="FFFFFF"/>
      </a:lt1>
      <a:dk2>
        <a:srgbClr val="212121"/>
      </a:dk2>
      <a:lt2>
        <a:srgbClr val="636363"/>
      </a:lt2>
      <a:accent1>
        <a:srgbClr val="00C6BB"/>
      </a:accent1>
      <a:accent2>
        <a:srgbClr val="6FEBA0"/>
      </a:accent2>
      <a:accent3>
        <a:srgbClr val="B6DF5E"/>
      </a:accent3>
      <a:accent4>
        <a:srgbClr val="EFB251"/>
      </a:accent4>
      <a:accent5>
        <a:srgbClr val="EF755F"/>
      </a:accent5>
      <a:accent6>
        <a:srgbClr val="ED515C"/>
      </a:accent6>
      <a:hlink>
        <a:srgbClr val="8F8F8F"/>
      </a:hlink>
      <a:folHlink>
        <a:srgbClr val="A5A5A5"/>
      </a:folHlink>
    </a:clrScheme>
    <a:fontScheme name="Quotabl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Quotable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  <a:lumMod val="102000"/>
              </a:schemeClr>
              <a:schemeClr val="phClr">
                <a:shade val="98000"/>
                <a:lumMod val="98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635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Quotable" id="{39EC5628-30ED-4578-ACD8-9820EDB8E15A}" vid="{6F3559E9-1A4C-49D8-94D4-F41003531C4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1" ma:contentTypeDescription="Create a new document." ma:contentTypeScope="" ma:versionID="9677210f24a1be23c92c90fd886aa0aa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60e05723c5c1908df1a1a4ebf11d344e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A2F4A21B-80B9-40F1-8308-E0B7F0FE0B09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F051B7F-F45F-4FBB-974B-85B568B21B4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F3E96646-423E-4354-94C2-1A28227BF075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Quotable design</Template>
  <TotalTime>407</TotalTime>
  <Words>668</Words>
  <Application>Microsoft Office PowerPoint</Application>
  <PresentationFormat>Widescreen</PresentationFormat>
  <Paragraphs>43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3" baseType="lpstr">
      <vt:lpstr>Calibri</vt:lpstr>
      <vt:lpstr>Century Gothic</vt:lpstr>
      <vt:lpstr>Symbol</vt:lpstr>
      <vt:lpstr>Wingdings 2</vt:lpstr>
      <vt:lpstr>Quotable</vt:lpstr>
      <vt:lpstr>Introduction to MissionInsite</vt:lpstr>
      <vt:lpstr>What is MissionInsite?</vt:lpstr>
      <vt:lpstr>How to Register for an Account</vt:lpstr>
      <vt:lpstr>Where to Begin?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How to Draw Travel Polygons for Predefined Reports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You can follow these same instructions to draw a travel polygon for driving, walking and biking from your church to generate demographic reports.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MissionInsite</dc:title>
  <dc:creator>Lauren Harris</dc:creator>
  <cp:lastModifiedBy>Lauren Harris</cp:lastModifiedBy>
  <cp:revision>18</cp:revision>
  <dcterms:created xsi:type="dcterms:W3CDTF">2021-07-26T16:26:31Z</dcterms:created>
  <dcterms:modified xsi:type="dcterms:W3CDTF">2022-10-28T17:17:11Z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