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Lst>
  <p:sldIdLst>
    <p:sldId id="259" r:id="rId2"/>
    <p:sldId id="261" r:id="rId3"/>
    <p:sldId id="268" r:id="rId4"/>
    <p:sldId id="271" r:id="rId5"/>
    <p:sldId id="260" r:id="rId6"/>
    <p:sldId id="262" r:id="rId7"/>
    <p:sldId id="274" r:id="rId8"/>
    <p:sldId id="263" r:id="rId9"/>
    <p:sldId id="272" r:id="rId10"/>
    <p:sldId id="27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62"/>
    <p:restoredTop sz="94694"/>
  </p:normalViewPr>
  <p:slideViewPr>
    <p:cSldViewPr snapToGrid="0" snapToObjects="1">
      <p:cViewPr varScale="1">
        <p:scale>
          <a:sx n="177" d="100"/>
          <a:sy n="177" d="100"/>
        </p:scale>
        <p:origin x="224" y="7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BF076B-5500-43E4-BDC3-82DC8B862877}" type="doc">
      <dgm:prSet loTypeId="urn:microsoft.com/office/officeart/2016/7/layout/LinearBlockProcessNumbered" loCatId="process" qsTypeId="urn:microsoft.com/office/officeart/2005/8/quickstyle/simple1" qsCatId="simple" csTypeId="urn:microsoft.com/office/officeart/2005/8/colors/colorful5" csCatId="colorful" phldr="1"/>
      <dgm:spPr/>
      <dgm:t>
        <a:bodyPr/>
        <a:lstStyle/>
        <a:p>
          <a:endParaRPr lang="en-US"/>
        </a:p>
      </dgm:t>
    </dgm:pt>
    <dgm:pt modelId="{243DE29C-1710-447D-9A27-8B8E6FC92458}">
      <dgm:prSet/>
      <dgm:spPr>
        <a:solidFill>
          <a:schemeClr val="tx2">
            <a:alpha val="55000"/>
          </a:schemeClr>
        </a:solidFill>
      </dgm:spPr>
      <dgm:t>
        <a:bodyPr/>
        <a:lstStyle/>
        <a:p>
          <a:pPr>
            <a:defRPr cap="all"/>
          </a:pPr>
          <a:r>
            <a:rPr lang="en-US"/>
            <a:t>What surprised you or caught your attention? </a:t>
          </a:r>
        </a:p>
      </dgm:t>
    </dgm:pt>
    <dgm:pt modelId="{F097FAA3-556D-4AAB-9590-3F748F34A62F}" type="parTrans" cxnId="{AC1CBBD3-6F4A-4D89-8623-8E050732FBB1}">
      <dgm:prSet/>
      <dgm:spPr/>
      <dgm:t>
        <a:bodyPr/>
        <a:lstStyle/>
        <a:p>
          <a:endParaRPr lang="en-US"/>
        </a:p>
      </dgm:t>
    </dgm:pt>
    <dgm:pt modelId="{8C4E1540-A425-48C5-806A-45CE75831A94}" type="sibTrans" cxnId="{AC1CBBD3-6F4A-4D89-8623-8E050732FBB1}">
      <dgm:prSet phldrT="01"/>
      <dgm:spPr/>
      <dgm:t>
        <a:bodyPr/>
        <a:lstStyle/>
        <a:p>
          <a:r>
            <a:rPr lang="en-US"/>
            <a:t>01</a:t>
          </a:r>
        </a:p>
      </dgm:t>
    </dgm:pt>
    <dgm:pt modelId="{CD9E6E4E-33EA-4F8F-976E-393BA675C03C}">
      <dgm:prSet/>
      <dgm:spPr>
        <a:solidFill>
          <a:schemeClr val="tx2">
            <a:alpha val="65000"/>
          </a:schemeClr>
        </a:solidFill>
      </dgm:spPr>
      <dgm:t>
        <a:bodyPr/>
        <a:lstStyle/>
        <a:p>
          <a:pPr>
            <a:defRPr cap="all"/>
          </a:pPr>
          <a:r>
            <a:rPr lang="en-US"/>
            <a:t>How does the discussion we had apply to your life, your church, our denomination? </a:t>
          </a:r>
        </a:p>
      </dgm:t>
    </dgm:pt>
    <dgm:pt modelId="{CBD092D9-C645-44AF-9C21-A6166519CE8F}" type="parTrans" cxnId="{9108349F-1697-4E14-8A9E-A4DF229502EB}">
      <dgm:prSet/>
      <dgm:spPr/>
      <dgm:t>
        <a:bodyPr/>
        <a:lstStyle/>
        <a:p>
          <a:endParaRPr lang="en-US"/>
        </a:p>
      </dgm:t>
    </dgm:pt>
    <dgm:pt modelId="{6530703F-A9EE-43BA-9ECB-675E6A637517}" type="sibTrans" cxnId="{9108349F-1697-4E14-8A9E-A4DF229502EB}">
      <dgm:prSet phldrT="02"/>
      <dgm:spPr/>
      <dgm:t>
        <a:bodyPr/>
        <a:lstStyle/>
        <a:p>
          <a:r>
            <a:rPr lang="en-US"/>
            <a:t>02</a:t>
          </a:r>
        </a:p>
      </dgm:t>
    </dgm:pt>
    <dgm:pt modelId="{E7B3BE69-564D-4AC8-9EB2-7C8BBD54AE68}">
      <dgm:prSet/>
      <dgm:spPr>
        <a:solidFill>
          <a:schemeClr val="tx2">
            <a:alpha val="75000"/>
          </a:schemeClr>
        </a:solidFill>
      </dgm:spPr>
      <dgm:t>
        <a:bodyPr/>
        <a:lstStyle/>
        <a:p>
          <a:pPr>
            <a:defRPr cap="all"/>
          </a:pPr>
          <a:r>
            <a:rPr lang="en-US"/>
            <a:t>Where is the Spirit revealing to you areas for growth and transformation? </a:t>
          </a:r>
        </a:p>
      </dgm:t>
    </dgm:pt>
    <dgm:pt modelId="{7490612E-53AC-4A14-99C4-569AACDFE6C0}" type="parTrans" cxnId="{D2B69191-96CC-4B01-BC68-45783F7722AF}">
      <dgm:prSet/>
      <dgm:spPr/>
      <dgm:t>
        <a:bodyPr/>
        <a:lstStyle/>
        <a:p>
          <a:endParaRPr lang="en-US"/>
        </a:p>
      </dgm:t>
    </dgm:pt>
    <dgm:pt modelId="{B4245619-CFC4-48E5-B148-F4DC880812F3}" type="sibTrans" cxnId="{D2B69191-96CC-4B01-BC68-45783F7722AF}">
      <dgm:prSet phldrT="03"/>
      <dgm:spPr/>
      <dgm:t>
        <a:bodyPr/>
        <a:lstStyle/>
        <a:p>
          <a:r>
            <a:rPr lang="en-US"/>
            <a:t>03</a:t>
          </a:r>
        </a:p>
      </dgm:t>
    </dgm:pt>
    <dgm:pt modelId="{0CBAD72B-29D8-4060-971E-1642F88930F0}">
      <dgm:prSet/>
      <dgm:spPr>
        <a:solidFill>
          <a:schemeClr val="tx2">
            <a:alpha val="85000"/>
          </a:schemeClr>
        </a:solidFill>
      </dgm:spPr>
      <dgm:t>
        <a:bodyPr/>
        <a:lstStyle/>
        <a:p>
          <a:pPr>
            <a:defRPr cap="all"/>
          </a:pPr>
          <a:r>
            <a:rPr lang="en-US"/>
            <a:t>How does what we talked about transform your relationship with God and others?</a:t>
          </a:r>
        </a:p>
      </dgm:t>
    </dgm:pt>
    <dgm:pt modelId="{D0381C89-4E43-49CD-ADD2-5D34E90C1073}" type="parTrans" cxnId="{0E4D63EB-640B-40BB-BC80-B78CA79FA9FA}">
      <dgm:prSet/>
      <dgm:spPr/>
      <dgm:t>
        <a:bodyPr/>
        <a:lstStyle/>
        <a:p>
          <a:endParaRPr lang="en-US"/>
        </a:p>
      </dgm:t>
    </dgm:pt>
    <dgm:pt modelId="{8C5F47B1-8812-4B71-9D6E-90DB8EEA4378}" type="sibTrans" cxnId="{0E4D63EB-640B-40BB-BC80-B78CA79FA9FA}">
      <dgm:prSet phldrT="04"/>
      <dgm:spPr/>
      <dgm:t>
        <a:bodyPr/>
        <a:lstStyle/>
        <a:p>
          <a:r>
            <a:rPr lang="en-US"/>
            <a:t>04</a:t>
          </a:r>
        </a:p>
      </dgm:t>
    </dgm:pt>
    <dgm:pt modelId="{E2476560-540E-493A-8935-270DDF0CD58C}">
      <dgm:prSet/>
      <dgm:spPr>
        <a:solidFill>
          <a:schemeClr val="tx2"/>
        </a:solidFill>
      </dgm:spPr>
      <dgm:t>
        <a:bodyPr/>
        <a:lstStyle/>
        <a:p>
          <a:pPr>
            <a:defRPr cap="all"/>
          </a:pPr>
          <a:r>
            <a:rPr lang="en-US"/>
            <a:t>Write a prayer to ask for God’s support and enlightenment, which applies what you learned, and then go forth and live it.</a:t>
          </a:r>
        </a:p>
      </dgm:t>
    </dgm:pt>
    <dgm:pt modelId="{B2A4B864-1B4F-4BAC-91A2-BFC993BC9637}" type="parTrans" cxnId="{5B536C16-C157-4716-A720-BC11DB434932}">
      <dgm:prSet/>
      <dgm:spPr/>
      <dgm:t>
        <a:bodyPr/>
        <a:lstStyle/>
        <a:p>
          <a:endParaRPr lang="en-US"/>
        </a:p>
      </dgm:t>
    </dgm:pt>
    <dgm:pt modelId="{2D373404-7EB2-407A-960D-008978A6714F}" type="sibTrans" cxnId="{5B536C16-C157-4716-A720-BC11DB434932}">
      <dgm:prSet phldrT="05"/>
      <dgm:spPr/>
      <dgm:t>
        <a:bodyPr/>
        <a:lstStyle/>
        <a:p>
          <a:r>
            <a:rPr lang="en-US"/>
            <a:t>05</a:t>
          </a:r>
        </a:p>
      </dgm:t>
    </dgm:pt>
    <dgm:pt modelId="{E3D127CF-7713-2749-BAAA-520E01FE1918}" type="pres">
      <dgm:prSet presAssocID="{A8BF076B-5500-43E4-BDC3-82DC8B862877}" presName="Name0" presStyleCnt="0">
        <dgm:presLayoutVars>
          <dgm:animLvl val="lvl"/>
          <dgm:resizeHandles val="exact"/>
        </dgm:presLayoutVars>
      </dgm:prSet>
      <dgm:spPr/>
    </dgm:pt>
    <dgm:pt modelId="{10C5E8A9-CD86-FC4C-9D7B-B24B4BFAEDA4}" type="pres">
      <dgm:prSet presAssocID="{243DE29C-1710-447D-9A27-8B8E6FC92458}" presName="compositeNode" presStyleCnt="0">
        <dgm:presLayoutVars>
          <dgm:bulletEnabled val="1"/>
        </dgm:presLayoutVars>
      </dgm:prSet>
      <dgm:spPr/>
    </dgm:pt>
    <dgm:pt modelId="{69E1AEA9-305C-914A-A89A-2E15174236BD}" type="pres">
      <dgm:prSet presAssocID="{243DE29C-1710-447D-9A27-8B8E6FC92458}" presName="bgRect" presStyleLbl="alignNode1" presStyleIdx="0" presStyleCnt="5"/>
      <dgm:spPr/>
    </dgm:pt>
    <dgm:pt modelId="{D896A579-43A8-674D-BC75-72599C691AAD}" type="pres">
      <dgm:prSet presAssocID="{8C4E1540-A425-48C5-806A-45CE75831A94}" presName="sibTransNodeRect" presStyleLbl="alignNode1" presStyleIdx="0" presStyleCnt="5">
        <dgm:presLayoutVars>
          <dgm:chMax val="0"/>
          <dgm:bulletEnabled val="1"/>
        </dgm:presLayoutVars>
      </dgm:prSet>
      <dgm:spPr/>
    </dgm:pt>
    <dgm:pt modelId="{4C0ADD47-7C16-EF46-8C30-F1FC0DFB67C2}" type="pres">
      <dgm:prSet presAssocID="{243DE29C-1710-447D-9A27-8B8E6FC92458}" presName="nodeRect" presStyleLbl="alignNode1" presStyleIdx="0" presStyleCnt="5">
        <dgm:presLayoutVars>
          <dgm:bulletEnabled val="1"/>
        </dgm:presLayoutVars>
      </dgm:prSet>
      <dgm:spPr/>
    </dgm:pt>
    <dgm:pt modelId="{E74D2720-ED0D-3844-B6E8-CC59908120EA}" type="pres">
      <dgm:prSet presAssocID="{8C4E1540-A425-48C5-806A-45CE75831A94}" presName="sibTrans" presStyleCnt="0"/>
      <dgm:spPr/>
    </dgm:pt>
    <dgm:pt modelId="{0A7862B1-0ADB-EC42-B396-50DF8ECE3DC3}" type="pres">
      <dgm:prSet presAssocID="{CD9E6E4E-33EA-4F8F-976E-393BA675C03C}" presName="compositeNode" presStyleCnt="0">
        <dgm:presLayoutVars>
          <dgm:bulletEnabled val="1"/>
        </dgm:presLayoutVars>
      </dgm:prSet>
      <dgm:spPr/>
    </dgm:pt>
    <dgm:pt modelId="{7D7AB133-B628-6B44-AC39-63636C6A5E1D}" type="pres">
      <dgm:prSet presAssocID="{CD9E6E4E-33EA-4F8F-976E-393BA675C03C}" presName="bgRect" presStyleLbl="alignNode1" presStyleIdx="1" presStyleCnt="5"/>
      <dgm:spPr/>
    </dgm:pt>
    <dgm:pt modelId="{ABD1B2DB-674F-5442-BABF-700548B22815}" type="pres">
      <dgm:prSet presAssocID="{6530703F-A9EE-43BA-9ECB-675E6A637517}" presName="sibTransNodeRect" presStyleLbl="alignNode1" presStyleIdx="1" presStyleCnt="5">
        <dgm:presLayoutVars>
          <dgm:chMax val="0"/>
          <dgm:bulletEnabled val="1"/>
        </dgm:presLayoutVars>
      </dgm:prSet>
      <dgm:spPr/>
    </dgm:pt>
    <dgm:pt modelId="{643D9383-79C0-C843-908B-9E3DAC5E943F}" type="pres">
      <dgm:prSet presAssocID="{CD9E6E4E-33EA-4F8F-976E-393BA675C03C}" presName="nodeRect" presStyleLbl="alignNode1" presStyleIdx="1" presStyleCnt="5">
        <dgm:presLayoutVars>
          <dgm:bulletEnabled val="1"/>
        </dgm:presLayoutVars>
      </dgm:prSet>
      <dgm:spPr/>
    </dgm:pt>
    <dgm:pt modelId="{6C6EA64C-783C-0046-A843-CBD24ABE568C}" type="pres">
      <dgm:prSet presAssocID="{6530703F-A9EE-43BA-9ECB-675E6A637517}" presName="sibTrans" presStyleCnt="0"/>
      <dgm:spPr/>
    </dgm:pt>
    <dgm:pt modelId="{C1FD7A82-048D-0846-8090-A2D73CCACB09}" type="pres">
      <dgm:prSet presAssocID="{E7B3BE69-564D-4AC8-9EB2-7C8BBD54AE68}" presName="compositeNode" presStyleCnt="0">
        <dgm:presLayoutVars>
          <dgm:bulletEnabled val="1"/>
        </dgm:presLayoutVars>
      </dgm:prSet>
      <dgm:spPr/>
    </dgm:pt>
    <dgm:pt modelId="{C329F801-0E6A-3742-A115-900052413AF7}" type="pres">
      <dgm:prSet presAssocID="{E7B3BE69-564D-4AC8-9EB2-7C8BBD54AE68}" presName="bgRect" presStyleLbl="alignNode1" presStyleIdx="2" presStyleCnt="5"/>
      <dgm:spPr/>
    </dgm:pt>
    <dgm:pt modelId="{5FCBA003-5F94-0A43-BD6D-FAA8AEAB9630}" type="pres">
      <dgm:prSet presAssocID="{B4245619-CFC4-48E5-B148-F4DC880812F3}" presName="sibTransNodeRect" presStyleLbl="alignNode1" presStyleIdx="2" presStyleCnt="5">
        <dgm:presLayoutVars>
          <dgm:chMax val="0"/>
          <dgm:bulletEnabled val="1"/>
        </dgm:presLayoutVars>
      </dgm:prSet>
      <dgm:spPr/>
    </dgm:pt>
    <dgm:pt modelId="{C73A89EE-7AD0-E348-8559-EE30D1296540}" type="pres">
      <dgm:prSet presAssocID="{E7B3BE69-564D-4AC8-9EB2-7C8BBD54AE68}" presName="nodeRect" presStyleLbl="alignNode1" presStyleIdx="2" presStyleCnt="5">
        <dgm:presLayoutVars>
          <dgm:bulletEnabled val="1"/>
        </dgm:presLayoutVars>
      </dgm:prSet>
      <dgm:spPr/>
    </dgm:pt>
    <dgm:pt modelId="{FA215E46-B66F-7649-8480-F5AD198A9D38}" type="pres">
      <dgm:prSet presAssocID="{B4245619-CFC4-48E5-B148-F4DC880812F3}" presName="sibTrans" presStyleCnt="0"/>
      <dgm:spPr/>
    </dgm:pt>
    <dgm:pt modelId="{0C0831E2-4824-BC48-9BAF-29708AA91BCA}" type="pres">
      <dgm:prSet presAssocID="{0CBAD72B-29D8-4060-971E-1642F88930F0}" presName="compositeNode" presStyleCnt="0">
        <dgm:presLayoutVars>
          <dgm:bulletEnabled val="1"/>
        </dgm:presLayoutVars>
      </dgm:prSet>
      <dgm:spPr/>
    </dgm:pt>
    <dgm:pt modelId="{AAD07F7D-BD9D-8A45-8DC7-64E681263C00}" type="pres">
      <dgm:prSet presAssocID="{0CBAD72B-29D8-4060-971E-1642F88930F0}" presName="bgRect" presStyleLbl="alignNode1" presStyleIdx="3" presStyleCnt="5"/>
      <dgm:spPr/>
    </dgm:pt>
    <dgm:pt modelId="{9CF51F3A-507E-C041-8547-D2F101AE9563}" type="pres">
      <dgm:prSet presAssocID="{8C5F47B1-8812-4B71-9D6E-90DB8EEA4378}" presName="sibTransNodeRect" presStyleLbl="alignNode1" presStyleIdx="3" presStyleCnt="5">
        <dgm:presLayoutVars>
          <dgm:chMax val="0"/>
          <dgm:bulletEnabled val="1"/>
        </dgm:presLayoutVars>
      </dgm:prSet>
      <dgm:spPr/>
    </dgm:pt>
    <dgm:pt modelId="{26040D42-5B59-0946-A925-F354AACDA5D2}" type="pres">
      <dgm:prSet presAssocID="{0CBAD72B-29D8-4060-971E-1642F88930F0}" presName="nodeRect" presStyleLbl="alignNode1" presStyleIdx="3" presStyleCnt="5">
        <dgm:presLayoutVars>
          <dgm:bulletEnabled val="1"/>
        </dgm:presLayoutVars>
      </dgm:prSet>
      <dgm:spPr/>
    </dgm:pt>
    <dgm:pt modelId="{6AAEAC7B-0029-7348-9151-72613D12DA28}" type="pres">
      <dgm:prSet presAssocID="{8C5F47B1-8812-4B71-9D6E-90DB8EEA4378}" presName="sibTrans" presStyleCnt="0"/>
      <dgm:spPr/>
    </dgm:pt>
    <dgm:pt modelId="{D64F4539-17B0-1648-86DC-0529A3699E42}" type="pres">
      <dgm:prSet presAssocID="{E2476560-540E-493A-8935-270DDF0CD58C}" presName="compositeNode" presStyleCnt="0">
        <dgm:presLayoutVars>
          <dgm:bulletEnabled val="1"/>
        </dgm:presLayoutVars>
      </dgm:prSet>
      <dgm:spPr/>
    </dgm:pt>
    <dgm:pt modelId="{F812AA1C-BBA9-D44D-9170-D9C8E1B65388}" type="pres">
      <dgm:prSet presAssocID="{E2476560-540E-493A-8935-270DDF0CD58C}" presName="bgRect" presStyleLbl="alignNode1" presStyleIdx="4" presStyleCnt="5"/>
      <dgm:spPr/>
    </dgm:pt>
    <dgm:pt modelId="{493B838B-7424-A541-A4AC-5EAF5CD846A8}" type="pres">
      <dgm:prSet presAssocID="{2D373404-7EB2-407A-960D-008978A6714F}" presName="sibTransNodeRect" presStyleLbl="alignNode1" presStyleIdx="4" presStyleCnt="5">
        <dgm:presLayoutVars>
          <dgm:chMax val="0"/>
          <dgm:bulletEnabled val="1"/>
        </dgm:presLayoutVars>
      </dgm:prSet>
      <dgm:spPr/>
    </dgm:pt>
    <dgm:pt modelId="{09392B48-81C6-4146-BAB8-86C1821E3BFD}" type="pres">
      <dgm:prSet presAssocID="{E2476560-540E-493A-8935-270DDF0CD58C}" presName="nodeRect" presStyleLbl="alignNode1" presStyleIdx="4" presStyleCnt="5">
        <dgm:presLayoutVars>
          <dgm:bulletEnabled val="1"/>
        </dgm:presLayoutVars>
      </dgm:prSet>
      <dgm:spPr/>
    </dgm:pt>
  </dgm:ptLst>
  <dgm:cxnLst>
    <dgm:cxn modelId="{A1B89D09-DD38-BF47-917F-3DD8BFA3B747}" type="presOf" srcId="{E2476560-540E-493A-8935-270DDF0CD58C}" destId="{09392B48-81C6-4146-BAB8-86C1821E3BFD}" srcOrd="1" destOrd="0" presId="urn:microsoft.com/office/officeart/2016/7/layout/LinearBlockProcessNumbered"/>
    <dgm:cxn modelId="{ABBF490F-2695-2D4D-AD4A-F54A16341B11}" type="presOf" srcId="{CD9E6E4E-33EA-4F8F-976E-393BA675C03C}" destId="{643D9383-79C0-C843-908B-9E3DAC5E943F}" srcOrd="1" destOrd="0" presId="urn:microsoft.com/office/officeart/2016/7/layout/LinearBlockProcessNumbered"/>
    <dgm:cxn modelId="{603C9211-019D-6D45-82F8-FF53474EA4FD}" type="presOf" srcId="{0CBAD72B-29D8-4060-971E-1642F88930F0}" destId="{26040D42-5B59-0946-A925-F354AACDA5D2}" srcOrd="1" destOrd="0" presId="urn:microsoft.com/office/officeart/2016/7/layout/LinearBlockProcessNumbered"/>
    <dgm:cxn modelId="{5B536C16-C157-4716-A720-BC11DB434932}" srcId="{A8BF076B-5500-43E4-BDC3-82DC8B862877}" destId="{E2476560-540E-493A-8935-270DDF0CD58C}" srcOrd="4" destOrd="0" parTransId="{B2A4B864-1B4F-4BAC-91A2-BFC993BC9637}" sibTransId="{2D373404-7EB2-407A-960D-008978A6714F}"/>
    <dgm:cxn modelId="{D3FD1617-C30C-F84B-B8DD-6C634A3C0248}" type="presOf" srcId="{0CBAD72B-29D8-4060-971E-1642F88930F0}" destId="{AAD07F7D-BD9D-8A45-8DC7-64E681263C00}" srcOrd="0" destOrd="0" presId="urn:microsoft.com/office/officeart/2016/7/layout/LinearBlockProcessNumbered"/>
    <dgm:cxn modelId="{1CCAF421-992B-1941-8CFC-0B8433F18B46}" type="presOf" srcId="{CD9E6E4E-33EA-4F8F-976E-393BA675C03C}" destId="{7D7AB133-B628-6B44-AC39-63636C6A5E1D}" srcOrd="0" destOrd="0" presId="urn:microsoft.com/office/officeart/2016/7/layout/LinearBlockProcessNumbered"/>
    <dgm:cxn modelId="{602D2328-9104-2A4C-9E24-1E881C356DFA}" type="presOf" srcId="{B4245619-CFC4-48E5-B148-F4DC880812F3}" destId="{5FCBA003-5F94-0A43-BD6D-FAA8AEAB9630}" srcOrd="0" destOrd="0" presId="urn:microsoft.com/office/officeart/2016/7/layout/LinearBlockProcessNumbered"/>
    <dgm:cxn modelId="{D12ACF47-94C5-6E42-B9B9-701F4FBBAC65}" type="presOf" srcId="{E2476560-540E-493A-8935-270DDF0CD58C}" destId="{F812AA1C-BBA9-D44D-9170-D9C8E1B65388}" srcOrd="0" destOrd="0" presId="urn:microsoft.com/office/officeart/2016/7/layout/LinearBlockProcessNumbered"/>
    <dgm:cxn modelId="{1D832A48-64FD-6649-881F-268C9C47A7C4}" type="presOf" srcId="{A8BF076B-5500-43E4-BDC3-82DC8B862877}" destId="{E3D127CF-7713-2749-BAAA-520E01FE1918}" srcOrd="0" destOrd="0" presId="urn:microsoft.com/office/officeart/2016/7/layout/LinearBlockProcessNumbered"/>
    <dgm:cxn modelId="{50E75E64-20E9-D940-96B8-D71568031AF1}" type="presOf" srcId="{243DE29C-1710-447D-9A27-8B8E6FC92458}" destId="{4C0ADD47-7C16-EF46-8C30-F1FC0DFB67C2}" srcOrd="1" destOrd="0" presId="urn:microsoft.com/office/officeart/2016/7/layout/LinearBlockProcessNumbered"/>
    <dgm:cxn modelId="{75D84589-4004-E14B-BB09-484D0AB2EB0E}" type="presOf" srcId="{E7B3BE69-564D-4AC8-9EB2-7C8BBD54AE68}" destId="{C73A89EE-7AD0-E348-8559-EE30D1296540}" srcOrd="1" destOrd="0" presId="urn:microsoft.com/office/officeart/2016/7/layout/LinearBlockProcessNumbered"/>
    <dgm:cxn modelId="{D2B69191-96CC-4B01-BC68-45783F7722AF}" srcId="{A8BF076B-5500-43E4-BDC3-82DC8B862877}" destId="{E7B3BE69-564D-4AC8-9EB2-7C8BBD54AE68}" srcOrd="2" destOrd="0" parTransId="{7490612E-53AC-4A14-99C4-569AACDFE6C0}" sibTransId="{B4245619-CFC4-48E5-B148-F4DC880812F3}"/>
    <dgm:cxn modelId="{B4C6BF9B-E801-7C4A-82EE-54DFA993C33D}" type="presOf" srcId="{8C4E1540-A425-48C5-806A-45CE75831A94}" destId="{D896A579-43A8-674D-BC75-72599C691AAD}" srcOrd="0" destOrd="0" presId="urn:microsoft.com/office/officeart/2016/7/layout/LinearBlockProcessNumbered"/>
    <dgm:cxn modelId="{9108349F-1697-4E14-8A9E-A4DF229502EB}" srcId="{A8BF076B-5500-43E4-BDC3-82DC8B862877}" destId="{CD9E6E4E-33EA-4F8F-976E-393BA675C03C}" srcOrd="1" destOrd="0" parTransId="{CBD092D9-C645-44AF-9C21-A6166519CE8F}" sibTransId="{6530703F-A9EE-43BA-9ECB-675E6A637517}"/>
    <dgm:cxn modelId="{9132E8A5-9DDC-044A-AADF-4258BC046E3C}" type="presOf" srcId="{8C5F47B1-8812-4B71-9D6E-90DB8EEA4378}" destId="{9CF51F3A-507E-C041-8547-D2F101AE9563}" srcOrd="0" destOrd="0" presId="urn:microsoft.com/office/officeart/2016/7/layout/LinearBlockProcessNumbered"/>
    <dgm:cxn modelId="{238ED0AF-BB34-C94D-A1DF-F917ECF76FC8}" type="presOf" srcId="{E7B3BE69-564D-4AC8-9EB2-7C8BBD54AE68}" destId="{C329F801-0E6A-3742-A115-900052413AF7}" srcOrd="0" destOrd="0" presId="urn:microsoft.com/office/officeart/2016/7/layout/LinearBlockProcessNumbered"/>
    <dgm:cxn modelId="{FD845EC4-FDCA-DB40-98C9-AA66187AB9D9}" type="presOf" srcId="{243DE29C-1710-447D-9A27-8B8E6FC92458}" destId="{69E1AEA9-305C-914A-A89A-2E15174236BD}" srcOrd="0" destOrd="0" presId="urn:microsoft.com/office/officeart/2016/7/layout/LinearBlockProcessNumbered"/>
    <dgm:cxn modelId="{FE2EC5C7-0BE1-5843-9F92-48579BF09F84}" type="presOf" srcId="{6530703F-A9EE-43BA-9ECB-675E6A637517}" destId="{ABD1B2DB-674F-5442-BABF-700548B22815}" srcOrd="0" destOrd="0" presId="urn:microsoft.com/office/officeart/2016/7/layout/LinearBlockProcessNumbered"/>
    <dgm:cxn modelId="{6A51E1CC-D19C-1842-B975-FD126B4EB773}" type="presOf" srcId="{2D373404-7EB2-407A-960D-008978A6714F}" destId="{493B838B-7424-A541-A4AC-5EAF5CD846A8}" srcOrd="0" destOrd="0" presId="urn:microsoft.com/office/officeart/2016/7/layout/LinearBlockProcessNumbered"/>
    <dgm:cxn modelId="{AC1CBBD3-6F4A-4D89-8623-8E050732FBB1}" srcId="{A8BF076B-5500-43E4-BDC3-82DC8B862877}" destId="{243DE29C-1710-447D-9A27-8B8E6FC92458}" srcOrd="0" destOrd="0" parTransId="{F097FAA3-556D-4AAB-9590-3F748F34A62F}" sibTransId="{8C4E1540-A425-48C5-806A-45CE75831A94}"/>
    <dgm:cxn modelId="{0E4D63EB-640B-40BB-BC80-B78CA79FA9FA}" srcId="{A8BF076B-5500-43E4-BDC3-82DC8B862877}" destId="{0CBAD72B-29D8-4060-971E-1642F88930F0}" srcOrd="3" destOrd="0" parTransId="{D0381C89-4E43-49CD-ADD2-5D34E90C1073}" sibTransId="{8C5F47B1-8812-4B71-9D6E-90DB8EEA4378}"/>
    <dgm:cxn modelId="{65966FAF-757D-2B4E-B5DF-96DEF2825258}" type="presParOf" srcId="{E3D127CF-7713-2749-BAAA-520E01FE1918}" destId="{10C5E8A9-CD86-FC4C-9D7B-B24B4BFAEDA4}" srcOrd="0" destOrd="0" presId="urn:microsoft.com/office/officeart/2016/7/layout/LinearBlockProcessNumbered"/>
    <dgm:cxn modelId="{040E6720-0028-5E48-B19D-A98001E30D70}" type="presParOf" srcId="{10C5E8A9-CD86-FC4C-9D7B-B24B4BFAEDA4}" destId="{69E1AEA9-305C-914A-A89A-2E15174236BD}" srcOrd="0" destOrd="0" presId="urn:microsoft.com/office/officeart/2016/7/layout/LinearBlockProcessNumbered"/>
    <dgm:cxn modelId="{C5BC041B-ADA6-C144-8C05-E0B694DB6B61}" type="presParOf" srcId="{10C5E8A9-CD86-FC4C-9D7B-B24B4BFAEDA4}" destId="{D896A579-43A8-674D-BC75-72599C691AAD}" srcOrd="1" destOrd="0" presId="urn:microsoft.com/office/officeart/2016/7/layout/LinearBlockProcessNumbered"/>
    <dgm:cxn modelId="{954D4BBA-B9EE-CE48-9E54-111F8E6B42D5}" type="presParOf" srcId="{10C5E8A9-CD86-FC4C-9D7B-B24B4BFAEDA4}" destId="{4C0ADD47-7C16-EF46-8C30-F1FC0DFB67C2}" srcOrd="2" destOrd="0" presId="urn:microsoft.com/office/officeart/2016/7/layout/LinearBlockProcessNumbered"/>
    <dgm:cxn modelId="{E9EBE224-60E6-F540-A220-806F0B6A00A9}" type="presParOf" srcId="{E3D127CF-7713-2749-BAAA-520E01FE1918}" destId="{E74D2720-ED0D-3844-B6E8-CC59908120EA}" srcOrd="1" destOrd="0" presId="urn:microsoft.com/office/officeart/2016/7/layout/LinearBlockProcessNumbered"/>
    <dgm:cxn modelId="{41C9A701-4020-FA4B-BCBB-D77C4AD0FD66}" type="presParOf" srcId="{E3D127CF-7713-2749-BAAA-520E01FE1918}" destId="{0A7862B1-0ADB-EC42-B396-50DF8ECE3DC3}" srcOrd="2" destOrd="0" presId="urn:microsoft.com/office/officeart/2016/7/layout/LinearBlockProcessNumbered"/>
    <dgm:cxn modelId="{CEB0231E-69E2-F64F-B020-94F5F800F4E2}" type="presParOf" srcId="{0A7862B1-0ADB-EC42-B396-50DF8ECE3DC3}" destId="{7D7AB133-B628-6B44-AC39-63636C6A5E1D}" srcOrd="0" destOrd="0" presId="urn:microsoft.com/office/officeart/2016/7/layout/LinearBlockProcessNumbered"/>
    <dgm:cxn modelId="{4169200D-DB07-4F4C-975A-94B671CA1950}" type="presParOf" srcId="{0A7862B1-0ADB-EC42-B396-50DF8ECE3DC3}" destId="{ABD1B2DB-674F-5442-BABF-700548B22815}" srcOrd="1" destOrd="0" presId="urn:microsoft.com/office/officeart/2016/7/layout/LinearBlockProcessNumbered"/>
    <dgm:cxn modelId="{B7CA67CD-8D0B-414D-BD02-7E966F7BB887}" type="presParOf" srcId="{0A7862B1-0ADB-EC42-B396-50DF8ECE3DC3}" destId="{643D9383-79C0-C843-908B-9E3DAC5E943F}" srcOrd="2" destOrd="0" presId="urn:microsoft.com/office/officeart/2016/7/layout/LinearBlockProcessNumbered"/>
    <dgm:cxn modelId="{0A04F463-E5FA-E34D-B030-2F057A7C6B5E}" type="presParOf" srcId="{E3D127CF-7713-2749-BAAA-520E01FE1918}" destId="{6C6EA64C-783C-0046-A843-CBD24ABE568C}" srcOrd="3" destOrd="0" presId="urn:microsoft.com/office/officeart/2016/7/layout/LinearBlockProcessNumbered"/>
    <dgm:cxn modelId="{79E6C1E1-48AB-6443-B194-D7A4BA9F1948}" type="presParOf" srcId="{E3D127CF-7713-2749-BAAA-520E01FE1918}" destId="{C1FD7A82-048D-0846-8090-A2D73CCACB09}" srcOrd="4" destOrd="0" presId="urn:microsoft.com/office/officeart/2016/7/layout/LinearBlockProcessNumbered"/>
    <dgm:cxn modelId="{2CDF0D6E-97F7-EB4F-A6B0-7446F9AB21A2}" type="presParOf" srcId="{C1FD7A82-048D-0846-8090-A2D73CCACB09}" destId="{C329F801-0E6A-3742-A115-900052413AF7}" srcOrd="0" destOrd="0" presId="urn:microsoft.com/office/officeart/2016/7/layout/LinearBlockProcessNumbered"/>
    <dgm:cxn modelId="{646638C5-21A8-CF4C-9057-E03E060029EE}" type="presParOf" srcId="{C1FD7A82-048D-0846-8090-A2D73CCACB09}" destId="{5FCBA003-5F94-0A43-BD6D-FAA8AEAB9630}" srcOrd="1" destOrd="0" presId="urn:microsoft.com/office/officeart/2016/7/layout/LinearBlockProcessNumbered"/>
    <dgm:cxn modelId="{CD68BE6F-1114-1F43-8915-6D8A845C4F2E}" type="presParOf" srcId="{C1FD7A82-048D-0846-8090-A2D73CCACB09}" destId="{C73A89EE-7AD0-E348-8559-EE30D1296540}" srcOrd="2" destOrd="0" presId="urn:microsoft.com/office/officeart/2016/7/layout/LinearBlockProcessNumbered"/>
    <dgm:cxn modelId="{9AFE333E-7559-9241-AFB2-07875D6BE1BE}" type="presParOf" srcId="{E3D127CF-7713-2749-BAAA-520E01FE1918}" destId="{FA215E46-B66F-7649-8480-F5AD198A9D38}" srcOrd="5" destOrd="0" presId="urn:microsoft.com/office/officeart/2016/7/layout/LinearBlockProcessNumbered"/>
    <dgm:cxn modelId="{D2EAE46E-2D69-614C-9E96-2F5F4801B383}" type="presParOf" srcId="{E3D127CF-7713-2749-BAAA-520E01FE1918}" destId="{0C0831E2-4824-BC48-9BAF-29708AA91BCA}" srcOrd="6" destOrd="0" presId="urn:microsoft.com/office/officeart/2016/7/layout/LinearBlockProcessNumbered"/>
    <dgm:cxn modelId="{45059290-2325-444D-B826-79A31E6A8BDD}" type="presParOf" srcId="{0C0831E2-4824-BC48-9BAF-29708AA91BCA}" destId="{AAD07F7D-BD9D-8A45-8DC7-64E681263C00}" srcOrd="0" destOrd="0" presId="urn:microsoft.com/office/officeart/2016/7/layout/LinearBlockProcessNumbered"/>
    <dgm:cxn modelId="{1FF3C0C3-DCB5-9A4F-9F66-50EF6901F006}" type="presParOf" srcId="{0C0831E2-4824-BC48-9BAF-29708AA91BCA}" destId="{9CF51F3A-507E-C041-8547-D2F101AE9563}" srcOrd="1" destOrd="0" presId="urn:microsoft.com/office/officeart/2016/7/layout/LinearBlockProcessNumbered"/>
    <dgm:cxn modelId="{5CB0952C-1257-044B-9596-0D02E47FE7C8}" type="presParOf" srcId="{0C0831E2-4824-BC48-9BAF-29708AA91BCA}" destId="{26040D42-5B59-0946-A925-F354AACDA5D2}" srcOrd="2" destOrd="0" presId="urn:microsoft.com/office/officeart/2016/7/layout/LinearBlockProcessNumbered"/>
    <dgm:cxn modelId="{ADED4F04-D152-D646-900D-40FB56B1537F}" type="presParOf" srcId="{E3D127CF-7713-2749-BAAA-520E01FE1918}" destId="{6AAEAC7B-0029-7348-9151-72613D12DA28}" srcOrd="7" destOrd="0" presId="urn:microsoft.com/office/officeart/2016/7/layout/LinearBlockProcessNumbered"/>
    <dgm:cxn modelId="{28D63059-BF7A-794D-AB13-1A2BDF0C9DDE}" type="presParOf" srcId="{E3D127CF-7713-2749-BAAA-520E01FE1918}" destId="{D64F4539-17B0-1648-86DC-0529A3699E42}" srcOrd="8" destOrd="0" presId="urn:microsoft.com/office/officeart/2016/7/layout/LinearBlockProcessNumbered"/>
    <dgm:cxn modelId="{3A07AE70-94E7-EC4B-8F0F-52B1C04CBAF0}" type="presParOf" srcId="{D64F4539-17B0-1648-86DC-0529A3699E42}" destId="{F812AA1C-BBA9-D44D-9170-D9C8E1B65388}" srcOrd="0" destOrd="0" presId="urn:microsoft.com/office/officeart/2016/7/layout/LinearBlockProcessNumbered"/>
    <dgm:cxn modelId="{D8F65CEA-DBE6-4D4F-AAB0-BC6879A0F7B3}" type="presParOf" srcId="{D64F4539-17B0-1648-86DC-0529A3699E42}" destId="{493B838B-7424-A541-A4AC-5EAF5CD846A8}" srcOrd="1" destOrd="0" presId="urn:microsoft.com/office/officeart/2016/7/layout/LinearBlockProcessNumbered"/>
    <dgm:cxn modelId="{9DE5FBBC-16DC-7344-8F6C-278174FEA6AD}" type="presParOf" srcId="{D64F4539-17B0-1648-86DC-0529A3699E42}" destId="{09392B48-81C6-4146-BAB8-86C1821E3BFD}"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E1AEA9-305C-914A-A89A-2E15174236BD}">
      <dsp:nvSpPr>
        <dsp:cNvPr id="0" name=""/>
        <dsp:cNvSpPr/>
      </dsp:nvSpPr>
      <dsp:spPr>
        <a:xfrm>
          <a:off x="6624" y="664655"/>
          <a:ext cx="2070808" cy="2484970"/>
        </a:xfrm>
        <a:prstGeom prst="rect">
          <a:avLst/>
        </a:prstGeom>
        <a:solidFill>
          <a:schemeClr val="tx2">
            <a:alpha val="55000"/>
          </a:schemeClr>
        </a:solidFill>
        <a:ln w="2222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What surprised you or caught your attention? </a:t>
          </a:r>
        </a:p>
      </dsp:txBody>
      <dsp:txXfrm>
        <a:off x="6624" y="1658643"/>
        <a:ext cx="2070808" cy="1490982"/>
      </dsp:txXfrm>
    </dsp:sp>
    <dsp:sp modelId="{D896A579-43A8-674D-BC75-72599C691AAD}">
      <dsp:nvSpPr>
        <dsp:cNvPr id="0" name=""/>
        <dsp:cNvSpPr/>
      </dsp:nvSpPr>
      <dsp:spPr>
        <a:xfrm>
          <a:off x="6624"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01</a:t>
          </a:r>
        </a:p>
      </dsp:txBody>
      <dsp:txXfrm>
        <a:off x="6624" y="664655"/>
        <a:ext cx="2070808" cy="993988"/>
      </dsp:txXfrm>
    </dsp:sp>
    <dsp:sp modelId="{7D7AB133-B628-6B44-AC39-63636C6A5E1D}">
      <dsp:nvSpPr>
        <dsp:cNvPr id="0" name=""/>
        <dsp:cNvSpPr/>
      </dsp:nvSpPr>
      <dsp:spPr>
        <a:xfrm>
          <a:off x="2243097" y="664655"/>
          <a:ext cx="2070808" cy="2484970"/>
        </a:xfrm>
        <a:prstGeom prst="rect">
          <a:avLst/>
        </a:prstGeom>
        <a:solidFill>
          <a:schemeClr val="tx2">
            <a:alpha val="65000"/>
          </a:schemeClr>
        </a:solidFill>
        <a:ln w="22225" cap="rnd" cmpd="sng" algn="ctr">
          <a:solidFill>
            <a:schemeClr val="accent5">
              <a:hueOff val="93942"/>
              <a:satOff val="9000"/>
              <a:lumOff val="220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How does the discussion we had apply to your life, your church, our denomination? </a:t>
          </a:r>
        </a:p>
      </dsp:txBody>
      <dsp:txXfrm>
        <a:off x="2243097" y="1658643"/>
        <a:ext cx="2070808" cy="1490982"/>
      </dsp:txXfrm>
    </dsp:sp>
    <dsp:sp modelId="{ABD1B2DB-674F-5442-BABF-700548B22815}">
      <dsp:nvSpPr>
        <dsp:cNvPr id="0" name=""/>
        <dsp:cNvSpPr/>
      </dsp:nvSpPr>
      <dsp:spPr>
        <a:xfrm>
          <a:off x="2243097"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02</a:t>
          </a:r>
        </a:p>
      </dsp:txBody>
      <dsp:txXfrm>
        <a:off x="2243097" y="664655"/>
        <a:ext cx="2070808" cy="993988"/>
      </dsp:txXfrm>
    </dsp:sp>
    <dsp:sp modelId="{C329F801-0E6A-3742-A115-900052413AF7}">
      <dsp:nvSpPr>
        <dsp:cNvPr id="0" name=""/>
        <dsp:cNvSpPr/>
      </dsp:nvSpPr>
      <dsp:spPr>
        <a:xfrm>
          <a:off x="4479570" y="664655"/>
          <a:ext cx="2070808" cy="2484970"/>
        </a:xfrm>
        <a:prstGeom prst="rect">
          <a:avLst/>
        </a:prstGeom>
        <a:solidFill>
          <a:schemeClr val="tx2">
            <a:alpha val="75000"/>
          </a:schemeClr>
        </a:solidFill>
        <a:ln w="22225" cap="rnd" cmpd="sng" algn="ctr">
          <a:solidFill>
            <a:schemeClr val="accent5">
              <a:hueOff val="187884"/>
              <a:satOff val="18001"/>
              <a:lumOff val="441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Where is the Spirit revealing to you areas for growth and transformation? </a:t>
          </a:r>
        </a:p>
      </dsp:txBody>
      <dsp:txXfrm>
        <a:off x="4479570" y="1658643"/>
        <a:ext cx="2070808" cy="1490982"/>
      </dsp:txXfrm>
    </dsp:sp>
    <dsp:sp modelId="{5FCBA003-5F94-0A43-BD6D-FAA8AEAB9630}">
      <dsp:nvSpPr>
        <dsp:cNvPr id="0" name=""/>
        <dsp:cNvSpPr/>
      </dsp:nvSpPr>
      <dsp:spPr>
        <a:xfrm>
          <a:off x="4479570"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03</a:t>
          </a:r>
        </a:p>
      </dsp:txBody>
      <dsp:txXfrm>
        <a:off x="4479570" y="664655"/>
        <a:ext cx="2070808" cy="993988"/>
      </dsp:txXfrm>
    </dsp:sp>
    <dsp:sp modelId="{AAD07F7D-BD9D-8A45-8DC7-64E681263C00}">
      <dsp:nvSpPr>
        <dsp:cNvPr id="0" name=""/>
        <dsp:cNvSpPr/>
      </dsp:nvSpPr>
      <dsp:spPr>
        <a:xfrm>
          <a:off x="6716043" y="664655"/>
          <a:ext cx="2070808" cy="2484970"/>
        </a:xfrm>
        <a:prstGeom prst="rect">
          <a:avLst/>
        </a:prstGeom>
        <a:solidFill>
          <a:schemeClr val="tx2">
            <a:alpha val="85000"/>
          </a:schemeClr>
        </a:solidFill>
        <a:ln w="22225" cap="rnd" cmpd="sng" algn="ctr">
          <a:solidFill>
            <a:schemeClr val="accent5">
              <a:hueOff val="281825"/>
              <a:satOff val="27001"/>
              <a:lumOff val="661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How does what we talked about transform your relationship with God and others?</a:t>
          </a:r>
        </a:p>
      </dsp:txBody>
      <dsp:txXfrm>
        <a:off x="6716043" y="1658643"/>
        <a:ext cx="2070808" cy="1490982"/>
      </dsp:txXfrm>
    </dsp:sp>
    <dsp:sp modelId="{9CF51F3A-507E-C041-8547-D2F101AE9563}">
      <dsp:nvSpPr>
        <dsp:cNvPr id="0" name=""/>
        <dsp:cNvSpPr/>
      </dsp:nvSpPr>
      <dsp:spPr>
        <a:xfrm>
          <a:off x="6716043"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04</a:t>
          </a:r>
        </a:p>
      </dsp:txBody>
      <dsp:txXfrm>
        <a:off x="6716043" y="664655"/>
        <a:ext cx="2070808" cy="993988"/>
      </dsp:txXfrm>
    </dsp:sp>
    <dsp:sp modelId="{F812AA1C-BBA9-D44D-9170-D9C8E1B65388}">
      <dsp:nvSpPr>
        <dsp:cNvPr id="0" name=""/>
        <dsp:cNvSpPr/>
      </dsp:nvSpPr>
      <dsp:spPr>
        <a:xfrm>
          <a:off x="8952517" y="664655"/>
          <a:ext cx="2070808" cy="2484970"/>
        </a:xfrm>
        <a:prstGeom prst="rect">
          <a:avLst/>
        </a:prstGeom>
        <a:solidFill>
          <a:schemeClr val="tx2"/>
        </a:solidFill>
        <a:ln w="22225" cap="rnd" cmpd="sng" algn="ctr">
          <a:solidFill>
            <a:schemeClr val="accent5">
              <a:hueOff val="375767"/>
              <a:satOff val="36001"/>
              <a:lumOff val="88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4550" tIns="0" rIns="204550" bIns="330200" numCol="1" spcCol="1270" anchor="t" anchorCtr="0">
          <a:noAutofit/>
        </a:bodyPr>
        <a:lstStyle/>
        <a:p>
          <a:pPr marL="0" lvl="0" indent="0" algn="l" defTabSz="533400">
            <a:lnSpc>
              <a:spcPct val="90000"/>
            </a:lnSpc>
            <a:spcBef>
              <a:spcPct val="0"/>
            </a:spcBef>
            <a:spcAft>
              <a:spcPct val="35000"/>
            </a:spcAft>
            <a:buNone/>
            <a:defRPr cap="all"/>
          </a:pPr>
          <a:r>
            <a:rPr lang="en-US" sz="1200" kern="1200"/>
            <a:t>Write a prayer to ask for God’s support and enlightenment, which applies what you learned, and then go forth and live it.</a:t>
          </a:r>
        </a:p>
      </dsp:txBody>
      <dsp:txXfrm>
        <a:off x="8952517" y="1658643"/>
        <a:ext cx="2070808" cy="1490982"/>
      </dsp:txXfrm>
    </dsp:sp>
    <dsp:sp modelId="{493B838B-7424-A541-A4AC-5EAF5CD846A8}">
      <dsp:nvSpPr>
        <dsp:cNvPr id="0" name=""/>
        <dsp:cNvSpPr/>
      </dsp:nvSpPr>
      <dsp:spPr>
        <a:xfrm>
          <a:off x="8952517" y="664655"/>
          <a:ext cx="2070808" cy="993988"/>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04550" tIns="165100" rIns="204550" bIns="165100" numCol="1" spcCol="1270" anchor="ctr" anchorCtr="0">
          <a:noAutofit/>
        </a:bodyPr>
        <a:lstStyle/>
        <a:p>
          <a:pPr marL="0" lvl="0" indent="0" algn="l" defTabSz="2266950">
            <a:lnSpc>
              <a:spcPct val="90000"/>
            </a:lnSpc>
            <a:spcBef>
              <a:spcPct val="0"/>
            </a:spcBef>
            <a:spcAft>
              <a:spcPct val="35000"/>
            </a:spcAft>
            <a:buNone/>
          </a:pPr>
          <a:r>
            <a:rPr lang="en-US" sz="5100" kern="1200"/>
            <a:t>05</a:t>
          </a:r>
        </a:p>
      </dsp:txBody>
      <dsp:txXfrm>
        <a:off x="8952517" y="664655"/>
        <a:ext cx="2070808" cy="993988"/>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3/6/20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76306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3/6/20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299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3/6/20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85325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3/6/20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2280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3/6/20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34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3/6/20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46561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3/6/20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12362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3/6/20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587751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3/6/20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6222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3/6/20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40415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3/6/20</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6111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3/6/20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52946313"/>
      </p:ext>
    </p:extLst>
  </p:cSld>
  <p:clrMap bg1="lt1" tx1="dk1" bg2="lt2" tx2="dk2" accent1="accent1" accent2="accent2" accent3="accent3" accent4="accent4" accent5="accent5" accent6="accent6" hlink="hlink" folHlink="folHlink"/>
  <p:sldLayoutIdLst>
    <p:sldLayoutId id="2147483662" r:id="rId1"/>
    <p:sldLayoutId id="2147483677" r:id="rId2"/>
    <p:sldLayoutId id="2147483664" r:id="rId3"/>
    <p:sldLayoutId id="2147483665" r:id="rId4"/>
    <p:sldLayoutId id="2147483676" r:id="rId5"/>
    <p:sldLayoutId id="2147483672" r:id="rId6"/>
    <p:sldLayoutId id="2147483675" r:id="rId7"/>
    <p:sldLayoutId id="2147483674" r:id="rId8"/>
    <p:sldLayoutId id="2147483669" r:id="rId9"/>
    <p:sldLayoutId id="2147483671" r:id="rId10"/>
    <p:sldLayoutId id="2147483670" r:id="rId11"/>
  </p:sldLayoutIdLst>
  <p:hf sldNum="0" hdr="0" ftr="0" dt="0"/>
  <p:txStyles>
    <p:titleStyle>
      <a:lvl1pPr algn="l" defTabSz="457200" rtl="0" eaLnBrk="1" latinLnBrk="0" hangingPunct="1">
        <a:lnSpc>
          <a:spcPct val="100000"/>
        </a:lnSpc>
        <a:spcBef>
          <a:spcPct val="0"/>
        </a:spcBef>
        <a:buNone/>
        <a:defRPr sz="2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oracle.com/be/corporate/careers/culture/diversity.html" TargetMode="Externa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https://www.youtube.com/embed/1a5CCCCCGBk?feature=oembed" TargetMode="External"/><Relationship Id="rId5" Type="http://schemas.openxmlformats.org/officeDocument/2006/relationships/image" Target="../media/image6.png"/><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1DDC3EF6-2EA5-44B3-94C7-9DDA67A12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30">
            <a:extLst>
              <a:ext uri="{FF2B5EF4-FFF2-40B4-BE49-F238E27FC236}">
                <a16:creationId xmlns:a16="http://schemas.microsoft.com/office/drawing/2014/main" id="{87925A9A-E9FA-496E-9C09-7C2845E0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32">
            <a:extLst>
              <a:ext uri="{FF2B5EF4-FFF2-40B4-BE49-F238E27FC236}">
                <a16:creationId xmlns:a16="http://schemas.microsoft.com/office/drawing/2014/main" id="{2073ABB4-E164-4CBF-ADFF-25552BB7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34">
            <a:extLst>
              <a:ext uri="{FF2B5EF4-FFF2-40B4-BE49-F238E27FC236}">
                <a16:creationId xmlns:a16="http://schemas.microsoft.com/office/drawing/2014/main" id="{587D26DA-9773-4A0E-B213-DDF20A1F1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3DE4CB93-CFA6-2C48-842B-98D8324ACB95}"/>
              </a:ext>
            </a:extLst>
          </p:cNvPr>
          <p:cNvPicPr>
            <a:picLocks noGrp="1" noChangeAspect="1"/>
          </p:cNvPicPr>
          <p:nvPr>
            <p:ph idx="1"/>
          </p:nvPr>
        </p:nvPicPr>
        <p:blipFill>
          <a:blip r:embed="rId2"/>
          <a:srcRect/>
          <a:stretch/>
        </p:blipFill>
        <p:spPr>
          <a:xfrm>
            <a:off x="-4942206" y="-267962"/>
            <a:ext cx="19021333" cy="7316462"/>
          </a:xfrm>
          <a:prstGeom prst="rect">
            <a:avLst/>
          </a:prstGeom>
        </p:spPr>
      </p:pic>
    </p:spTree>
    <p:extLst>
      <p:ext uri="{BB962C8B-B14F-4D97-AF65-F5344CB8AC3E}">
        <p14:creationId xmlns:p14="http://schemas.microsoft.com/office/powerpoint/2010/main" val="2966334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srcRect/>
          <a:stretch/>
        </p:blipFill>
        <p:spPr>
          <a:xfrm>
            <a:off x="0" y="9"/>
            <a:ext cx="12191999" cy="6857991"/>
          </a:xfrm>
          <a:prstGeom prst="rect">
            <a:avLst/>
          </a:prstGeom>
          <a:solidFill>
            <a:schemeClr val="bg1"/>
          </a:solidFill>
        </p:spPr>
      </p:pic>
      <p:sp useBgFill="1">
        <p:nvSpPr>
          <p:cNvPr id="15" name="Rectangle 14">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dirty="0">
                <a:solidFill>
                  <a:schemeClr val="tx1"/>
                </a:solidFill>
                <a:latin typeface="Futura Md BT" panose="020B0802020204020204" pitchFamily="34" charset="0"/>
              </a:rPr>
              <a:t>Opening prayer</a:t>
            </a: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0757821" cy="5880100"/>
          </a:xfrm>
        </p:spPr>
        <p:txBody>
          <a:bodyPr>
            <a:noAutofit/>
          </a:bodyPr>
          <a:lstStyle/>
          <a:p>
            <a:pPr marL="0" indent="0">
              <a:buNone/>
            </a:pPr>
            <a:r>
              <a:rPr lang="en-US" sz="3200" dirty="0"/>
              <a:t>Gracious and Merciful God who moves among us: Thank You for the gift of Your presence. Thank You for allowing Your Spirit to rest in, speak through, and transform human vessels. Thank You for the gifts of Baptism in Christ and for reminding us that there is neither Jew nor Gentile, neither slave nor free, nor is there male and female, for we are all one in Christ Jesus. Nothing we can do can preclude the work of Your Spirit. Thank You. Lead us in this time of holy conferencing and allow us to wholly experience the fullness of Your liberating love. In the Name of Jesus, we ask it all. Amen. </a:t>
            </a:r>
          </a:p>
        </p:txBody>
      </p:sp>
    </p:spTree>
    <p:extLst>
      <p:ext uri="{BB962C8B-B14F-4D97-AF65-F5344CB8AC3E}">
        <p14:creationId xmlns:p14="http://schemas.microsoft.com/office/powerpoint/2010/main" val="390435507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F4B7C7-0D1F-5143-897C-8CF53ED0D9FB}"/>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1168128" cy="5880100"/>
          </a:xfrm>
        </p:spPr>
        <p:txBody>
          <a:bodyPr>
            <a:noAutofit/>
          </a:bodyPr>
          <a:lstStyle/>
          <a:p>
            <a:pPr marL="0" indent="0">
              <a:buNone/>
            </a:pPr>
            <a:r>
              <a:rPr lang="en-US" sz="3200" i="1" dirty="0">
                <a:solidFill>
                  <a:schemeClr val="bg1"/>
                </a:solidFill>
              </a:rPr>
              <a:t>In the gift of this moment, </a:t>
            </a:r>
            <a:r>
              <a:rPr lang="en-US" sz="3200" b="1" i="1" dirty="0">
                <a:solidFill>
                  <a:schemeClr val="bg1"/>
                </a:solidFill>
              </a:rPr>
              <a:t>we affirm </a:t>
            </a:r>
            <a:r>
              <a:rPr lang="en-US" sz="3200" i="1" dirty="0">
                <a:solidFill>
                  <a:schemeClr val="bg1"/>
                </a:solidFill>
              </a:rPr>
              <a:t>that we are divinely loved</a:t>
            </a:r>
            <a:r>
              <a:rPr lang="en-US" sz="3200" dirty="0">
                <a:solidFill>
                  <a:schemeClr val="bg1"/>
                </a:solidFill>
              </a:rPr>
              <a:t> </a:t>
            </a:r>
            <a:r>
              <a:rPr lang="en-US" sz="3200" i="1" dirty="0">
                <a:solidFill>
                  <a:schemeClr val="bg1"/>
                </a:solidFill>
              </a:rPr>
              <a:t>and lovable. We are the </a:t>
            </a:r>
            <a:r>
              <a:rPr lang="en-US" sz="3200" b="1" i="1" dirty="0">
                <a:solidFill>
                  <a:schemeClr val="bg1"/>
                </a:solidFill>
              </a:rPr>
              <a:t>children of God</a:t>
            </a:r>
            <a:r>
              <a:rPr lang="en-US" sz="3200" i="1" dirty="0">
                <a:solidFill>
                  <a:schemeClr val="bg1"/>
                </a:solidFill>
              </a:rPr>
              <a:t>. </a:t>
            </a:r>
            <a:r>
              <a:rPr lang="en-US" sz="3200" b="1" i="1" dirty="0">
                <a:solidFill>
                  <a:schemeClr val="bg1"/>
                </a:solidFill>
              </a:rPr>
              <a:t>Together</a:t>
            </a:r>
            <a:r>
              <a:rPr lang="en-US" sz="3200" i="1" dirty="0">
                <a:solidFill>
                  <a:schemeClr val="bg1"/>
                </a:solidFill>
              </a:rPr>
              <a:t>, we will </a:t>
            </a:r>
            <a:r>
              <a:rPr lang="en-US" sz="3200" b="1" i="1" dirty="0">
                <a:solidFill>
                  <a:schemeClr val="bg1"/>
                </a:solidFill>
              </a:rPr>
              <a:t>learn</a:t>
            </a:r>
            <a:r>
              <a:rPr lang="en-US" sz="3200" i="1" dirty="0">
                <a:solidFill>
                  <a:schemeClr val="bg1"/>
                </a:solidFill>
              </a:rPr>
              <a:t> from the actions and words of one another. </a:t>
            </a:r>
            <a:r>
              <a:rPr lang="en-US" sz="3200" b="1" i="1" dirty="0">
                <a:solidFill>
                  <a:schemeClr val="bg1"/>
                </a:solidFill>
              </a:rPr>
              <a:t>Christ</a:t>
            </a:r>
            <a:r>
              <a:rPr lang="en-US" sz="3200" i="1" dirty="0">
                <a:solidFill>
                  <a:schemeClr val="bg1"/>
                </a:solidFill>
              </a:rPr>
              <a:t>’s lessons on love are </a:t>
            </a:r>
            <a:r>
              <a:rPr lang="en-US" sz="3200" b="1" i="1" dirty="0">
                <a:solidFill>
                  <a:schemeClr val="bg1"/>
                </a:solidFill>
              </a:rPr>
              <a:t>centered</a:t>
            </a:r>
            <a:r>
              <a:rPr lang="en-US" sz="3200" i="1" dirty="0">
                <a:solidFill>
                  <a:schemeClr val="bg1"/>
                </a:solidFill>
              </a:rPr>
              <a:t> in how we treat others and in how we treat ourselves. We will exercise </a:t>
            </a:r>
            <a:r>
              <a:rPr lang="en-US" sz="3200" b="1" i="1" dirty="0">
                <a:solidFill>
                  <a:schemeClr val="bg1"/>
                </a:solidFill>
              </a:rPr>
              <a:t>courage</a:t>
            </a:r>
            <a:r>
              <a:rPr lang="en-US" sz="3200" i="1" dirty="0">
                <a:solidFill>
                  <a:schemeClr val="bg1"/>
                </a:solidFill>
              </a:rPr>
              <a:t> in this study as we share stories of </a:t>
            </a:r>
            <a:r>
              <a:rPr lang="en-US" sz="3200" b="1" i="1" dirty="0">
                <a:solidFill>
                  <a:schemeClr val="bg1"/>
                </a:solidFill>
              </a:rPr>
              <a:t>struggle</a:t>
            </a:r>
            <a:r>
              <a:rPr lang="en-US" sz="3200" i="1" dirty="0">
                <a:solidFill>
                  <a:schemeClr val="bg1"/>
                </a:solidFill>
              </a:rPr>
              <a:t> and </a:t>
            </a:r>
            <a:r>
              <a:rPr lang="en-US" sz="3200" b="1" i="1" dirty="0">
                <a:solidFill>
                  <a:schemeClr val="bg1"/>
                </a:solidFill>
              </a:rPr>
              <a:t>strength</a:t>
            </a:r>
            <a:r>
              <a:rPr lang="en-US" sz="3200" i="1" dirty="0">
                <a:solidFill>
                  <a:schemeClr val="bg1"/>
                </a:solidFill>
              </a:rPr>
              <a:t>. We will </a:t>
            </a:r>
            <a:r>
              <a:rPr lang="en-US" sz="3200" b="1" i="1" dirty="0">
                <a:solidFill>
                  <a:schemeClr val="bg1"/>
                </a:solidFill>
              </a:rPr>
              <a:t>stay at the table</a:t>
            </a:r>
            <a:r>
              <a:rPr lang="en-US" sz="3200" i="1" dirty="0">
                <a:solidFill>
                  <a:schemeClr val="bg1"/>
                </a:solidFill>
              </a:rPr>
              <a:t> and receive those stories with grace. We will not be afraid to </a:t>
            </a:r>
            <a:r>
              <a:rPr lang="en-US" sz="3200" b="1" i="1" dirty="0">
                <a:solidFill>
                  <a:schemeClr val="bg1"/>
                </a:solidFill>
              </a:rPr>
              <a:t>launch into the deep</a:t>
            </a:r>
            <a:r>
              <a:rPr lang="en-US" sz="3200" i="1" dirty="0">
                <a:solidFill>
                  <a:schemeClr val="bg1"/>
                </a:solidFill>
              </a:rPr>
              <a:t>. We will </a:t>
            </a:r>
            <a:r>
              <a:rPr lang="en-US" sz="3200" b="1" i="1" dirty="0">
                <a:solidFill>
                  <a:schemeClr val="bg1"/>
                </a:solidFill>
              </a:rPr>
              <a:t>commit</a:t>
            </a:r>
            <a:r>
              <a:rPr lang="en-US" sz="3200" i="1" dirty="0">
                <a:solidFill>
                  <a:schemeClr val="bg1"/>
                </a:solidFill>
              </a:rPr>
              <a:t> to the vulnerability necessary </a:t>
            </a:r>
            <a:r>
              <a:rPr lang="en-US" sz="3200" b="1" i="1" dirty="0">
                <a:solidFill>
                  <a:schemeClr val="bg1"/>
                </a:solidFill>
              </a:rPr>
              <a:t>to allow God</a:t>
            </a:r>
            <a:r>
              <a:rPr lang="en-US" sz="3200" i="1" dirty="0">
                <a:solidFill>
                  <a:schemeClr val="bg1"/>
                </a:solidFill>
              </a:rPr>
              <a:t> to break us open. We will set and </a:t>
            </a:r>
            <a:r>
              <a:rPr lang="en-US" sz="3200" b="1" i="1" dirty="0">
                <a:solidFill>
                  <a:schemeClr val="bg1"/>
                </a:solidFill>
              </a:rPr>
              <a:t>respect</a:t>
            </a:r>
            <a:r>
              <a:rPr lang="en-US" sz="3200" i="1" dirty="0">
                <a:solidFill>
                  <a:schemeClr val="bg1"/>
                </a:solidFill>
              </a:rPr>
              <a:t> boundaries and </a:t>
            </a:r>
            <a:r>
              <a:rPr lang="en-US" sz="3200" b="1" i="1" dirty="0">
                <a:solidFill>
                  <a:schemeClr val="bg1"/>
                </a:solidFill>
              </a:rPr>
              <a:t>honor</a:t>
            </a:r>
            <a:r>
              <a:rPr lang="en-US" sz="3200" i="1" dirty="0">
                <a:solidFill>
                  <a:schemeClr val="bg1"/>
                </a:solidFill>
              </a:rPr>
              <a:t> confidentiality together. </a:t>
            </a:r>
            <a:endParaRPr lang="en-US" sz="3200" dirty="0">
              <a:solidFill>
                <a:schemeClr val="bg1"/>
              </a:solidFill>
            </a:endParaRPr>
          </a:p>
        </p:txBody>
      </p:sp>
    </p:spTree>
    <p:extLst>
      <p:ext uri="{BB962C8B-B14F-4D97-AF65-F5344CB8AC3E}">
        <p14:creationId xmlns:p14="http://schemas.microsoft.com/office/powerpoint/2010/main" val="171305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alpha val="66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0D83BB-AEB8-2A47-8315-6D251D78A43C}"/>
              </a:ext>
            </a:extLst>
          </p:cNvPr>
          <p:cNvPicPr>
            <a:picLocks noChangeAspect="1"/>
          </p:cNvPicPr>
          <p:nvPr/>
        </p:nvPicPr>
        <p:blipFill>
          <a:blip r:embed="rId2">
            <a:alphaModFix amt="40000"/>
          </a:blip>
          <a:srcRect/>
          <a:stretch/>
        </p:blipFill>
        <p:spPr>
          <a:xfrm>
            <a:off x="0" y="9"/>
            <a:ext cx="12191999" cy="6857991"/>
          </a:xfrm>
          <a:prstGeom prst="rect">
            <a:avLst/>
          </a:prstGeom>
          <a:solidFill>
            <a:schemeClr val="tx1">
              <a:alpha val="40000"/>
            </a:schemeClr>
          </a:solidFill>
          <a:effectLst>
            <a:outerShdw blurRad="50800" dist="50800" dir="5400000" algn="ctr" rotWithShape="0">
              <a:schemeClr val="tx1">
                <a:alpha val="16000"/>
              </a:schemeClr>
            </a:outerShdw>
          </a:effectLst>
        </p:spPr>
      </p:pic>
      <p:sp>
        <p:nvSpPr>
          <p:cNvPr id="2" name="Title 1">
            <a:extLst>
              <a:ext uri="{FF2B5EF4-FFF2-40B4-BE49-F238E27FC236}">
                <a16:creationId xmlns:a16="http://schemas.microsoft.com/office/drawing/2014/main" id="{E42FD679-E6E7-A24A-8C20-FE90217737E5}"/>
              </a:ext>
            </a:extLst>
          </p:cNvPr>
          <p:cNvSpPr>
            <a:spLocks noGrp="1"/>
          </p:cNvSpPr>
          <p:nvPr>
            <p:ph type="title"/>
          </p:nvPr>
        </p:nvSpPr>
        <p:spPr>
          <a:xfrm>
            <a:off x="1023870" y="0"/>
            <a:ext cx="10144260" cy="1587500"/>
          </a:xfrm>
        </p:spPr>
        <p:txBody>
          <a:bodyPr anchor="ctr">
            <a:normAutofit/>
          </a:bodyPr>
          <a:lstStyle/>
          <a:p>
            <a:r>
              <a:rPr lang="en-US" sz="4000" b="1" dirty="0">
                <a:solidFill>
                  <a:schemeClr val="bg1"/>
                </a:solidFill>
                <a:latin typeface="Futura Md BT" panose="020B0802020204020204" pitchFamily="34" charset="0"/>
              </a:rPr>
              <a:t>WHO ARE WE AFFIRMATION </a:t>
            </a:r>
            <a:endParaRPr lang="en-US" sz="4000" dirty="0">
              <a:solidFill>
                <a:schemeClr val="bg1"/>
              </a:solidFill>
              <a:latin typeface="Futura Md BT" panose="020B0802020204020204" pitchFamily="34" charset="0"/>
            </a:endParaRPr>
          </a:p>
        </p:txBody>
      </p:sp>
      <p:sp>
        <p:nvSpPr>
          <p:cNvPr id="3" name="Content Placeholder 2">
            <a:extLst>
              <a:ext uri="{FF2B5EF4-FFF2-40B4-BE49-F238E27FC236}">
                <a16:creationId xmlns:a16="http://schemas.microsoft.com/office/drawing/2014/main" id="{6798FFB5-1783-3944-9CBB-EAD2220D76AB}"/>
              </a:ext>
            </a:extLst>
          </p:cNvPr>
          <p:cNvSpPr>
            <a:spLocks noGrp="1"/>
          </p:cNvSpPr>
          <p:nvPr>
            <p:ph idx="1"/>
          </p:nvPr>
        </p:nvSpPr>
        <p:spPr>
          <a:xfrm>
            <a:off x="1023871" y="977900"/>
            <a:ext cx="10144260" cy="5880100"/>
          </a:xfrm>
        </p:spPr>
        <p:txBody>
          <a:bodyPr>
            <a:noAutofit/>
          </a:bodyPr>
          <a:lstStyle/>
          <a:p>
            <a:pPr marL="0" indent="0">
              <a:buNone/>
            </a:pPr>
            <a:r>
              <a:rPr lang="en-US" sz="3200" i="1" dirty="0">
                <a:solidFill>
                  <a:schemeClr val="bg1"/>
                </a:solidFill>
              </a:rPr>
              <a:t>When uncertainty arises, we will remember the </a:t>
            </a:r>
            <a:r>
              <a:rPr lang="en-US" sz="3200" b="1" i="1" dirty="0">
                <a:solidFill>
                  <a:schemeClr val="bg1"/>
                </a:solidFill>
              </a:rPr>
              <a:t>Spirit of “peace</a:t>
            </a:r>
            <a:r>
              <a:rPr lang="en-US" sz="3200" i="1" dirty="0">
                <a:solidFill>
                  <a:schemeClr val="bg1"/>
                </a:solidFill>
              </a:rPr>
              <a:t> that passes our own understanding” and can intercede for us. We will </a:t>
            </a:r>
            <a:r>
              <a:rPr lang="en-US" sz="3200" b="1" i="1" dirty="0">
                <a:solidFill>
                  <a:schemeClr val="bg1"/>
                </a:solidFill>
              </a:rPr>
              <a:t>remember</a:t>
            </a:r>
            <a:r>
              <a:rPr lang="en-US" sz="3200" i="1" dirty="0">
                <a:solidFill>
                  <a:schemeClr val="bg1"/>
                </a:solidFill>
              </a:rPr>
              <a:t> that even when we don’t feel “United,” the </a:t>
            </a:r>
            <a:r>
              <a:rPr lang="en-US" sz="3200" b="1" i="1" dirty="0">
                <a:solidFill>
                  <a:schemeClr val="bg1"/>
                </a:solidFill>
              </a:rPr>
              <a:t>uniting love of Christ</a:t>
            </a:r>
            <a:r>
              <a:rPr lang="en-US" sz="3200" i="1" dirty="0">
                <a:solidFill>
                  <a:schemeClr val="bg1"/>
                </a:solidFill>
              </a:rPr>
              <a:t> can reveal a pathway to greater </a:t>
            </a:r>
            <a:r>
              <a:rPr lang="en-US" sz="3200" b="1" i="1" dirty="0">
                <a:solidFill>
                  <a:schemeClr val="bg1"/>
                </a:solidFill>
              </a:rPr>
              <a:t>wisdom</a:t>
            </a:r>
            <a:r>
              <a:rPr lang="en-US" sz="3200" i="1" dirty="0">
                <a:solidFill>
                  <a:schemeClr val="bg1"/>
                </a:solidFill>
              </a:rPr>
              <a:t> and mutual respect. No matter what, </a:t>
            </a:r>
            <a:r>
              <a:rPr lang="en-US" sz="3200" b="1" i="1" dirty="0">
                <a:solidFill>
                  <a:schemeClr val="bg1"/>
                </a:solidFill>
              </a:rPr>
              <a:t>there is a place for each one</a:t>
            </a:r>
            <a:r>
              <a:rPr lang="en-US" sz="3200" i="1" dirty="0">
                <a:solidFill>
                  <a:schemeClr val="bg1"/>
                </a:solidFill>
              </a:rPr>
              <a:t> of us in this study together. Let us </a:t>
            </a:r>
            <a:r>
              <a:rPr lang="en-US" sz="3200" b="1" i="1" dirty="0">
                <a:solidFill>
                  <a:schemeClr val="bg1"/>
                </a:solidFill>
              </a:rPr>
              <a:t>hold each other up</a:t>
            </a:r>
            <a:r>
              <a:rPr lang="en-US" sz="3200" i="1" dirty="0">
                <a:solidFill>
                  <a:schemeClr val="bg1"/>
                </a:solidFill>
              </a:rPr>
              <a:t> in prayer, hold each other </a:t>
            </a:r>
            <a:r>
              <a:rPr lang="en-US" sz="3200" b="1" i="1" dirty="0">
                <a:solidFill>
                  <a:schemeClr val="bg1"/>
                </a:solidFill>
              </a:rPr>
              <a:t>accountable</a:t>
            </a:r>
            <a:r>
              <a:rPr lang="en-US" sz="3200" i="1" dirty="0">
                <a:solidFill>
                  <a:schemeClr val="bg1"/>
                </a:solidFill>
              </a:rPr>
              <a:t> in love, and </a:t>
            </a:r>
            <a:r>
              <a:rPr lang="en-US" sz="3200" b="1" i="1" dirty="0">
                <a:solidFill>
                  <a:schemeClr val="bg1"/>
                </a:solidFill>
              </a:rPr>
              <a:t>trust</a:t>
            </a:r>
            <a:r>
              <a:rPr lang="en-US" sz="3200" i="1" dirty="0">
                <a:solidFill>
                  <a:schemeClr val="bg1"/>
                </a:solidFill>
              </a:rPr>
              <a:t> that our God is making </a:t>
            </a:r>
            <a:r>
              <a:rPr lang="en-US" sz="3200" b="1" i="1" dirty="0">
                <a:solidFill>
                  <a:schemeClr val="bg1"/>
                </a:solidFill>
              </a:rPr>
              <a:t>all things new. Thank you for the gift of being present to one another in this holy time.</a:t>
            </a:r>
            <a:endParaRPr lang="en-US" sz="3200" dirty="0">
              <a:solidFill>
                <a:schemeClr val="bg1"/>
              </a:solidFill>
            </a:endParaRPr>
          </a:p>
        </p:txBody>
      </p:sp>
    </p:spTree>
    <p:extLst>
      <p:ext uri="{BB962C8B-B14F-4D97-AF65-F5344CB8AC3E}">
        <p14:creationId xmlns:p14="http://schemas.microsoft.com/office/powerpoint/2010/main" val="2534868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40000"/>
          </a:schemeClr>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FA6EEB4-F8B0-4645-B26F-E93B113F9B95}"/>
              </a:ext>
            </a:extLst>
          </p:cNvPr>
          <p:cNvPicPr>
            <a:picLocks noChangeAspect="1"/>
          </p:cNvPicPr>
          <p:nvPr/>
        </p:nvPicPr>
        <p:blipFill>
          <a:blip r:embed="rId2">
            <a:alphaModFix amt="40000"/>
          </a:blip>
          <a:srcRect/>
          <a:stretch/>
        </p:blipFill>
        <p:spPr>
          <a:xfrm>
            <a:off x="1" y="-21"/>
            <a:ext cx="12191999" cy="6857991"/>
          </a:xfrm>
          <a:prstGeom prst="rect">
            <a:avLst/>
          </a:prstGeom>
          <a:solidFill>
            <a:schemeClr val="bg1">
              <a:alpha val="40000"/>
            </a:schemeClr>
          </a:solidFill>
          <a:effectLst>
            <a:outerShdw blurRad="50800" dist="50800" dir="5400000" algn="ctr" rotWithShape="0">
              <a:schemeClr val="tx1">
                <a:alpha val="0"/>
              </a:schemeClr>
            </a:outerShdw>
          </a:effectLst>
        </p:spPr>
      </p:pic>
      <p:sp>
        <p:nvSpPr>
          <p:cNvPr id="7" name="TextBox 6">
            <a:extLst>
              <a:ext uri="{FF2B5EF4-FFF2-40B4-BE49-F238E27FC236}">
                <a16:creationId xmlns:a16="http://schemas.microsoft.com/office/drawing/2014/main" id="{606E31ED-7D7B-4B40-BE26-322DDFC3ABBE}"/>
              </a:ext>
            </a:extLst>
          </p:cNvPr>
          <p:cNvSpPr txBox="1"/>
          <p:nvPr/>
        </p:nvSpPr>
        <p:spPr>
          <a:xfrm rot="16200000">
            <a:off x="-2946401" y="2946400"/>
            <a:ext cx="6858000" cy="965199"/>
          </a:xfrm>
          <a:prstGeom prst="rect">
            <a:avLst/>
          </a:prstGeom>
        </p:spPr>
        <p:txBody>
          <a:bodyPr vert="horz" lIns="91440" tIns="45720" rIns="91440" bIns="45720" rtlCol="0" anchor="ctr">
            <a:normAutofit/>
          </a:bodyPr>
          <a:lstStyle/>
          <a:p>
            <a:pPr algn="ctr">
              <a:spcBef>
                <a:spcPct val="0"/>
              </a:spcBef>
              <a:spcAft>
                <a:spcPts val="600"/>
              </a:spcAft>
            </a:pPr>
            <a:r>
              <a:rPr lang="en-US" sz="4000" cap="all" dirty="0">
                <a:latin typeface="Futura Md BT" panose="020B0802020204020204" pitchFamily="34" charset="0"/>
                <a:ea typeface="+mj-ea"/>
                <a:cs typeface="+mj-cs"/>
              </a:rPr>
              <a:t>GALATIANS 3:23-29</a:t>
            </a:r>
          </a:p>
        </p:txBody>
      </p:sp>
      <p:sp>
        <p:nvSpPr>
          <p:cNvPr id="6" name="TextBox 5">
            <a:extLst>
              <a:ext uri="{FF2B5EF4-FFF2-40B4-BE49-F238E27FC236}">
                <a16:creationId xmlns:a16="http://schemas.microsoft.com/office/drawing/2014/main" id="{F95192C5-FE0A-DC42-A674-75E83E2C86AA}"/>
              </a:ext>
            </a:extLst>
          </p:cNvPr>
          <p:cNvSpPr txBox="1"/>
          <p:nvPr/>
        </p:nvSpPr>
        <p:spPr>
          <a:xfrm>
            <a:off x="965199" y="453006"/>
            <a:ext cx="10965963" cy="6404984"/>
          </a:xfrm>
          <a:prstGeom prst="rect">
            <a:avLst/>
          </a:prstGeom>
        </p:spPr>
        <p:txBody>
          <a:bodyPr vert="horz" lIns="91440" tIns="45720" rIns="91440" bIns="45720" rtlCol="0" anchor="ctr">
            <a:noAutofit/>
          </a:bodyPr>
          <a:lstStyle/>
          <a:p>
            <a:pPr>
              <a:lnSpc>
                <a:spcPct val="90000"/>
              </a:lnSpc>
              <a:spcBef>
                <a:spcPct val="20000"/>
              </a:spcBef>
              <a:spcAft>
                <a:spcPts val="600"/>
              </a:spcAft>
              <a:buClr>
                <a:schemeClr val="accent1"/>
              </a:buClr>
              <a:buSzPct val="92000"/>
            </a:pPr>
            <a:r>
              <a:rPr lang="en-US" sz="3200" dirty="0"/>
              <a:t>Before faith came, we were guarded under the Law, locked up until faith that was coming would be revealed, so that the Law became our custodian until Christ so that we might be made righteous by faith.</a:t>
            </a:r>
          </a:p>
          <a:p>
            <a:r>
              <a:rPr lang="en-US" sz="3200" dirty="0"/>
              <a:t>But now that faith has come, we are no longer under a custodian.</a:t>
            </a:r>
          </a:p>
          <a:p>
            <a:r>
              <a:rPr lang="en-US" sz="3200" dirty="0"/>
              <a:t>You are all God’s children through faith in Christ Jesus. All of you who were baptized into Christ have clothed yourselves with Christ. There is neither Jew nor Greek; there is neither slave nor free; nor is there male and female, for you are all one in Christ Jesus. Now if you belong to Christ, then indeed you are Abraham’s descendants, heirs according to the promise.</a:t>
            </a:r>
          </a:p>
          <a:p>
            <a:pPr>
              <a:lnSpc>
                <a:spcPct val="90000"/>
              </a:lnSpc>
              <a:spcBef>
                <a:spcPct val="20000"/>
              </a:spcBef>
              <a:spcAft>
                <a:spcPts val="600"/>
              </a:spcAft>
              <a:buClr>
                <a:schemeClr val="accent1"/>
              </a:buClr>
              <a:buSzPct val="92000"/>
            </a:pPr>
            <a:endParaRPr lang="en-US" sz="3200" dirty="0">
              <a:solidFill>
                <a:schemeClr val="tx1">
                  <a:lumMod val="75000"/>
                  <a:lumOff val="25000"/>
                </a:schemeClr>
              </a:solidFill>
            </a:endParaRPr>
          </a:p>
        </p:txBody>
      </p:sp>
    </p:spTree>
    <p:extLst>
      <p:ext uri="{BB962C8B-B14F-4D97-AF65-F5344CB8AC3E}">
        <p14:creationId xmlns:p14="http://schemas.microsoft.com/office/powerpoint/2010/main" val="134689265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B055CAA-2668-4929-8202-DBD35A78E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31FEA2-A656-594E-8887-C6A918AEA069}"/>
              </a:ext>
            </a:extLst>
          </p:cNvPr>
          <p:cNvSpPr>
            <a:spLocks noGrp="1"/>
          </p:cNvSpPr>
          <p:nvPr>
            <p:ph type="title"/>
          </p:nvPr>
        </p:nvSpPr>
        <p:spPr>
          <a:xfrm>
            <a:off x="4260661" y="2949323"/>
            <a:ext cx="7368978" cy="1021136"/>
          </a:xfrm>
        </p:spPr>
        <p:txBody>
          <a:bodyPr>
            <a:normAutofit/>
          </a:bodyPr>
          <a:lstStyle/>
          <a:p>
            <a:r>
              <a:rPr lang="en-US" dirty="0">
                <a:hlinkClick r:id="rId2"/>
              </a:rPr>
              <a:t>https://www.oracle.com/be/corporate/careers/culture/diversity.html</a:t>
            </a:r>
            <a:endParaRPr lang="en-US" b="1" dirty="0"/>
          </a:p>
        </p:txBody>
      </p:sp>
      <p:sp>
        <p:nvSpPr>
          <p:cNvPr id="19" name="Rectangle 18">
            <a:extLst>
              <a:ext uri="{FF2B5EF4-FFF2-40B4-BE49-F238E27FC236}">
                <a16:creationId xmlns:a16="http://schemas.microsoft.com/office/drawing/2014/main" id="{38F88ED4-721F-4A25-9A68-66C57B1F8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3A5A85F2-11BA-4322-9355-08C0DEC78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1A88A0CA-0BDB-4A19-A648-638BE196B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14" name="Graphic 13" descr="Video camera">
            <a:extLst>
              <a:ext uri="{FF2B5EF4-FFF2-40B4-BE49-F238E27FC236}">
                <a16:creationId xmlns:a16="http://schemas.microsoft.com/office/drawing/2014/main" id="{AFD911EF-CD07-4011-84CA-471A0A02CC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192" y="1862594"/>
            <a:ext cx="3194595" cy="3194595"/>
          </a:xfrm>
          <a:prstGeom prst="rect">
            <a:avLst/>
          </a:prstGeom>
        </p:spPr>
      </p:pic>
    </p:spTree>
    <p:extLst>
      <p:ext uri="{BB962C8B-B14F-4D97-AF65-F5344CB8AC3E}">
        <p14:creationId xmlns:p14="http://schemas.microsoft.com/office/powerpoint/2010/main" val="3317420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B055CAA-2668-4929-8202-DBD35A78E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31FEA2-A656-594E-8887-C6A918AEA069}"/>
              </a:ext>
            </a:extLst>
          </p:cNvPr>
          <p:cNvSpPr>
            <a:spLocks noGrp="1"/>
          </p:cNvSpPr>
          <p:nvPr>
            <p:ph type="title"/>
          </p:nvPr>
        </p:nvSpPr>
        <p:spPr>
          <a:xfrm>
            <a:off x="4241830" y="702156"/>
            <a:ext cx="7368978" cy="1021136"/>
          </a:xfrm>
        </p:spPr>
        <p:txBody>
          <a:bodyPr>
            <a:normAutofit/>
          </a:bodyPr>
          <a:lstStyle/>
          <a:p>
            <a:r>
              <a:rPr lang="en-US" b="1" dirty="0"/>
              <a:t>Video with ginger </a:t>
            </a:r>
            <a:r>
              <a:rPr lang="en-US" b="1" dirty="0" err="1"/>
              <a:t>gaines-cirelli</a:t>
            </a:r>
            <a:r>
              <a:rPr lang="en-US" b="1" dirty="0"/>
              <a:t> and </a:t>
            </a:r>
            <a:r>
              <a:rPr lang="en-US" b="1" dirty="0" err="1"/>
              <a:t>ianther</a:t>
            </a:r>
            <a:r>
              <a:rPr lang="en-US" b="1" dirty="0"/>
              <a:t> mills</a:t>
            </a:r>
          </a:p>
        </p:txBody>
      </p:sp>
      <p:sp>
        <p:nvSpPr>
          <p:cNvPr id="19" name="Rectangle 18">
            <a:extLst>
              <a:ext uri="{FF2B5EF4-FFF2-40B4-BE49-F238E27FC236}">
                <a16:creationId xmlns:a16="http://schemas.microsoft.com/office/drawing/2014/main" id="{38F88ED4-721F-4A25-9A68-66C57B1F8D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3A5A85F2-11BA-4322-9355-08C0DEC78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1A88A0CA-0BDB-4A19-A648-638BE196B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14" name="Graphic 13" descr="Video camera">
            <a:extLst>
              <a:ext uri="{FF2B5EF4-FFF2-40B4-BE49-F238E27FC236}">
                <a16:creationId xmlns:a16="http://schemas.microsoft.com/office/drawing/2014/main" id="{AFD911EF-CD07-4011-84CA-471A0A02CC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192" y="1862594"/>
            <a:ext cx="3194595" cy="3194595"/>
          </a:xfrm>
          <a:prstGeom prst="rect">
            <a:avLst/>
          </a:prstGeom>
        </p:spPr>
      </p:pic>
      <p:pic>
        <p:nvPicPr>
          <p:cNvPr id="9" name="Online Media 8" descr="Part 3, Week 3: Hope Born Out of History: Our Struggles">
            <a:hlinkClick r:id="" action="ppaction://media"/>
            <a:extLst>
              <a:ext uri="{FF2B5EF4-FFF2-40B4-BE49-F238E27FC236}">
                <a16:creationId xmlns:a16="http://schemas.microsoft.com/office/drawing/2014/main" id="{593BFA0E-C04B-EE4A-BF7A-7E6EE14904F7}"/>
              </a:ext>
            </a:extLst>
          </p:cNvPr>
          <p:cNvPicPr>
            <a:picLocks noRot="1" noChangeAspect="1"/>
          </p:cNvPicPr>
          <p:nvPr>
            <a:videoFile r:link="rId1"/>
          </p:nvPr>
        </p:nvPicPr>
        <p:blipFill>
          <a:blip r:embed="rId5"/>
          <a:stretch>
            <a:fillRect/>
          </a:stretch>
        </p:blipFill>
        <p:spPr>
          <a:xfrm>
            <a:off x="4242697" y="2180492"/>
            <a:ext cx="7502770" cy="4220308"/>
          </a:xfrm>
          <a:prstGeom prst="rect">
            <a:avLst/>
          </a:prstGeom>
        </p:spPr>
      </p:pic>
    </p:spTree>
    <p:extLst>
      <p:ext uri="{BB962C8B-B14F-4D97-AF65-F5344CB8AC3E}">
        <p14:creationId xmlns:p14="http://schemas.microsoft.com/office/powerpoint/2010/main" val="33276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318187-0E94-4049-8305-F9DC4A8187E6}"/>
              </a:ext>
            </a:extLst>
          </p:cNvPr>
          <p:cNvPicPr>
            <a:picLocks noChangeAspect="1"/>
          </p:cNvPicPr>
          <p:nvPr/>
        </p:nvPicPr>
        <p:blipFill>
          <a:blip r:embed="rId2">
            <a:alphaModFix amt="40000"/>
          </a:blip>
          <a:srcRect/>
          <a:stretch/>
        </p:blipFill>
        <p:spPr>
          <a:xfrm>
            <a:off x="-375483" y="-655173"/>
            <a:ext cx="12860560" cy="9937707"/>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a:pPr>
            <a:r>
              <a:rPr lang="en-US" sz="3200" dirty="0"/>
              <a:t>What word or concept emerged for you as we read Galatians 3:23-29? How is the Spirit nudging you to better live into this?</a:t>
            </a:r>
          </a:p>
        </p:txBody>
      </p:sp>
    </p:spTree>
    <p:extLst>
      <p:ext uri="{BB962C8B-B14F-4D97-AF65-F5344CB8AC3E}">
        <p14:creationId xmlns:p14="http://schemas.microsoft.com/office/powerpoint/2010/main" val="279387058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318187-0E94-4049-8305-F9DC4A8187E6}"/>
              </a:ext>
            </a:extLst>
          </p:cNvPr>
          <p:cNvPicPr>
            <a:picLocks noChangeAspect="1"/>
          </p:cNvPicPr>
          <p:nvPr/>
        </p:nvPicPr>
        <p:blipFill>
          <a:blip r:embed="rId2">
            <a:alphaModFix amt="40000"/>
          </a:blip>
          <a:srcRect/>
          <a:stretch/>
        </p:blipFill>
        <p:spPr>
          <a:xfrm>
            <a:off x="-342900" y="-715096"/>
            <a:ext cx="12801600" cy="9892146"/>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startAt="2"/>
            </a:pPr>
            <a:r>
              <a:rPr lang="en-US" sz="3200" dirty="0"/>
              <a:t>How do we stay connected and work in shared mission when we hold conflicting views on who can hold the power in leadership?</a:t>
            </a:r>
          </a:p>
        </p:txBody>
      </p:sp>
    </p:spTree>
    <p:extLst>
      <p:ext uri="{BB962C8B-B14F-4D97-AF65-F5344CB8AC3E}">
        <p14:creationId xmlns:p14="http://schemas.microsoft.com/office/powerpoint/2010/main" val="198927693"/>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8DD2392-397B-48BF-BEFA-EA1FB881C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D318187-0E94-4049-8305-F9DC4A8187E6}"/>
              </a:ext>
            </a:extLst>
          </p:cNvPr>
          <p:cNvPicPr>
            <a:picLocks noChangeAspect="1"/>
          </p:cNvPicPr>
          <p:nvPr/>
        </p:nvPicPr>
        <p:blipFill>
          <a:blip r:embed="rId2">
            <a:alphaModFix amt="40000"/>
          </a:blip>
          <a:srcRect/>
          <a:stretch/>
        </p:blipFill>
        <p:spPr>
          <a:xfrm>
            <a:off x="-281354" y="-784635"/>
            <a:ext cx="12766431" cy="9864969"/>
          </a:xfrm>
          <a:prstGeom prst="rect">
            <a:avLst/>
          </a:prstGeom>
        </p:spPr>
      </p:pic>
      <p:sp>
        <p:nvSpPr>
          <p:cNvPr id="3" name="Content Placeholder 2">
            <a:extLst>
              <a:ext uri="{FF2B5EF4-FFF2-40B4-BE49-F238E27FC236}">
                <a16:creationId xmlns:a16="http://schemas.microsoft.com/office/drawing/2014/main" id="{8EE0B817-6635-E841-92EE-D89FD56BA78A}"/>
              </a:ext>
            </a:extLst>
          </p:cNvPr>
          <p:cNvSpPr>
            <a:spLocks noGrp="1"/>
          </p:cNvSpPr>
          <p:nvPr>
            <p:ph idx="1"/>
          </p:nvPr>
        </p:nvSpPr>
        <p:spPr>
          <a:xfrm>
            <a:off x="965199" y="2180496"/>
            <a:ext cx="10261602" cy="3678303"/>
          </a:xfrm>
        </p:spPr>
        <p:txBody>
          <a:bodyPr>
            <a:normAutofit/>
          </a:bodyPr>
          <a:lstStyle/>
          <a:p>
            <a:pPr marL="342900" lvl="0" indent="-342900">
              <a:buFont typeface="+mj-lt"/>
              <a:buAutoNum type="arabicPeriod" startAt="3"/>
            </a:pPr>
            <a:r>
              <a:rPr lang="en-US" sz="3200" dirty="0"/>
              <a:t>If you are really honest with yourself, who would you not accept as a pastor or other leader? Are these people present in your context? </a:t>
            </a:r>
          </a:p>
        </p:txBody>
      </p:sp>
    </p:spTree>
    <p:extLst>
      <p:ext uri="{BB962C8B-B14F-4D97-AF65-F5344CB8AC3E}">
        <p14:creationId xmlns:p14="http://schemas.microsoft.com/office/powerpoint/2010/main" val="156587325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98000"/>
                <a:satMod val="110000"/>
                <a:lumMod val="86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E684C-4608-BC4E-9A94-9731D3CD3218}"/>
              </a:ext>
            </a:extLst>
          </p:cNvPr>
          <p:cNvSpPr>
            <a:spLocks noGrp="1"/>
          </p:cNvSpPr>
          <p:nvPr>
            <p:ph type="title"/>
          </p:nvPr>
        </p:nvSpPr>
        <p:spPr>
          <a:xfrm>
            <a:off x="581192" y="702156"/>
            <a:ext cx="11029616" cy="1188720"/>
          </a:xfrm>
        </p:spPr>
        <p:txBody>
          <a:bodyPr>
            <a:normAutofit/>
          </a:bodyPr>
          <a:lstStyle/>
          <a:p>
            <a:r>
              <a:rPr lang="en-US" dirty="0">
                <a:solidFill>
                  <a:schemeClr val="tx1">
                    <a:lumMod val="85000"/>
                    <a:lumOff val="15000"/>
                  </a:schemeClr>
                </a:solidFill>
              </a:rPr>
              <a:t>Beyond the session: Prayer &amp; pathway to journaling</a:t>
            </a:r>
          </a:p>
        </p:txBody>
      </p:sp>
      <p:graphicFrame>
        <p:nvGraphicFramePr>
          <p:cNvPr id="22" name="Content Placeholder 2">
            <a:extLst>
              <a:ext uri="{FF2B5EF4-FFF2-40B4-BE49-F238E27FC236}">
                <a16:creationId xmlns:a16="http://schemas.microsoft.com/office/drawing/2014/main" id="{6B0A4867-8A4F-4DD3-8A7A-320C0E1B81BD}"/>
              </a:ext>
            </a:extLst>
          </p:cNvPr>
          <p:cNvGraphicFramePr>
            <a:graphicFrameLocks noGrp="1"/>
          </p:cNvGraphicFramePr>
          <p:nvPr>
            <p:ph idx="1"/>
            <p:extLst>
              <p:ext uri="{D42A27DB-BD31-4B8C-83A1-F6EECF244321}">
                <p14:modId xmlns:p14="http://schemas.microsoft.com/office/powerpoint/2010/main" val="2030500434"/>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976929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DividendVTI">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Dividend">
      <a:majorFont>
        <a:latin typeface="Century School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emplate>{B14F050C-ECFE-C34A-B304-7978F3F3A8A3}tf16401378</Template>
  <TotalTime>3083</TotalTime>
  <Words>699</Words>
  <Application>Microsoft Macintosh PowerPoint</Application>
  <PresentationFormat>Widescreen</PresentationFormat>
  <Paragraphs>26</Paragraphs>
  <Slides>11</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Century Schoolbook</vt:lpstr>
      <vt:lpstr>Franklin Gothic Book</vt:lpstr>
      <vt:lpstr>Futura Md BT</vt:lpstr>
      <vt:lpstr>Wingdings 2</vt:lpstr>
      <vt:lpstr>DividendVTI</vt:lpstr>
      <vt:lpstr>PowerPoint Presentation</vt:lpstr>
      <vt:lpstr>Opening prayer</vt:lpstr>
      <vt:lpstr>WHO ARE WE AFFIRMATION </vt:lpstr>
      <vt:lpstr>WHO ARE WE AFFIRMATION </vt:lpstr>
      <vt:lpstr>PowerPoint Presentation</vt:lpstr>
      <vt:lpstr>https://www.oracle.com/be/corporate/careers/culture/diversity.html</vt:lpstr>
      <vt:lpstr>Video with ginger gaines-cirelli and ianther mills</vt:lpstr>
      <vt:lpstr>PowerPoint Presentation</vt:lpstr>
      <vt:lpstr>PowerPoint Presentation</vt:lpstr>
      <vt:lpstr>PowerPoint Presentation</vt:lpstr>
      <vt:lpstr>Beyond the session: Prayer &amp; pathway to journaling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Burdett</dc:creator>
  <cp:lastModifiedBy>Alison Burdett</cp:lastModifiedBy>
  <cp:revision>9</cp:revision>
  <dcterms:created xsi:type="dcterms:W3CDTF">2020-02-18T20:04:12Z</dcterms:created>
  <dcterms:modified xsi:type="dcterms:W3CDTF">2020-03-06T19:28:52Z</dcterms:modified>
</cp:coreProperties>
</file>