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21"/>
  </p:notesMasterIdLst>
  <p:sldIdLst>
    <p:sldId id="278" r:id="rId5"/>
    <p:sldId id="308" r:id="rId6"/>
    <p:sldId id="279" r:id="rId7"/>
    <p:sldId id="309" r:id="rId8"/>
    <p:sldId id="280" r:id="rId9"/>
    <p:sldId id="294" r:id="rId10"/>
    <p:sldId id="295" r:id="rId11"/>
    <p:sldId id="306" r:id="rId12"/>
    <p:sldId id="296" r:id="rId13"/>
    <p:sldId id="297" r:id="rId14"/>
    <p:sldId id="299" r:id="rId15"/>
    <p:sldId id="301" r:id="rId16"/>
    <p:sldId id="303" r:id="rId17"/>
    <p:sldId id="305" r:id="rId18"/>
    <p:sldId id="307" r:id="rId19"/>
    <p:sldId id="292" r:id="rId20"/>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16" userDrawn="1">
          <p15:clr>
            <a:srgbClr val="A4A3A4"/>
          </p15:clr>
        </p15:guide>
        <p15:guide id="4" orient="horz" pos="3264" userDrawn="1">
          <p15:clr>
            <a:srgbClr val="A4A3A4"/>
          </p15:clr>
        </p15:guide>
        <p15:guide id="5" pos="6912" userDrawn="1">
          <p15:clr>
            <a:srgbClr val="A4A3A4"/>
          </p15:clr>
        </p15:guide>
        <p15:guide id="6" orient="horz" pos="2136" userDrawn="1">
          <p15:clr>
            <a:srgbClr val="A4A3A4"/>
          </p15:clr>
        </p15:guide>
        <p15:guide id="7" orient="horz" pos="4008" userDrawn="1">
          <p15:clr>
            <a:srgbClr val="A4A3A4"/>
          </p15:clr>
        </p15:guide>
        <p15:guide id="8" orient="horz" pos="1152" userDrawn="1">
          <p15:clr>
            <a:srgbClr val="A4A3A4"/>
          </p15:clr>
        </p15:guide>
        <p15:guide id="9" orient="horz" pos="2352" userDrawn="1">
          <p15:clr>
            <a:srgbClr val="A4A3A4"/>
          </p15:clr>
        </p15:guide>
        <p15:guide id="10" orient="horz" pos="1512"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4" orient="horz" pos="960" userDrawn="1">
          <p15:clr>
            <a:srgbClr val="A4A3A4"/>
          </p15:clr>
        </p15:guide>
        <p15:guide id="25" pos="5256" userDrawn="1">
          <p15:clr>
            <a:srgbClr val="A4A3A4"/>
          </p15:clr>
        </p15:guide>
        <p15:guide id="26" pos="72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DFBF6"/>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0" autoAdjust="0"/>
    <p:restoredTop sz="94609" autoAdjust="0"/>
  </p:normalViewPr>
  <p:slideViewPr>
    <p:cSldViewPr snapToGrid="0" snapToObjects="1">
      <p:cViewPr varScale="1">
        <p:scale>
          <a:sx n="120" d="100"/>
          <a:sy n="120" d="100"/>
        </p:scale>
        <p:origin x="114" y="240"/>
      </p:cViewPr>
      <p:guideLst>
        <p:guide/>
        <p:guide pos="456"/>
        <p:guide orient="horz" pos="2616"/>
        <p:guide orient="horz" pos="3264"/>
        <p:guide pos="6912"/>
        <p:guide orient="horz" pos="2136"/>
        <p:guide orient="horz" pos="4008"/>
        <p:guide orient="horz" pos="1152"/>
        <p:guide orient="horz" pos="2352"/>
        <p:guide orient="horz" pos="1512"/>
        <p:guide pos="7680"/>
        <p:guide pos="6696"/>
        <p:guide pos="1008"/>
        <p:guide pos="1584"/>
        <p:guide pos="2136"/>
        <p:guide pos="2760"/>
        <p:guide pos="3288"/>
        <p:guide pos="4032"/>
        <p:guide pos="4392"/>
        <p:guide pos="4944"/>
        <p:guide pos="5544"/>
        <p:guide pos="6072"/>
        <p:guide orient="horz" pos="2448"/>
        <p:guide orient="horz" pos="960"/>
        <p:guide pos="5256"/>
        <p:guide pos="726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a:t>Click to edit Master title style</a:t>
            </a:r>
            <a:endParaRPr lang="en-US" dirty="0"/>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63179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userDrawn="1">
            <p:ph type="ftr" sz="quarter" idx="11"/>
          </p:nvPr>
        </p:nvSpPr>
        <p:spPr>
          <a:xfrm>
            <a:off x="4224528" y="457200"/>
            <a:ext cx="3200400" cy="274320"/>
          </a:xfrm>
        </p:spPr>
        <p:txBody>
          <a:bodyPr>
            <a:noAutofit/>
          </a:bodyPr>
          <a:lstStyle/>
          <a:p>
            <a:r>
              <a:rPr lang="en-US"/>
              <a:t>Presentation title</a:t>
            </a:r>
            <a:endParaRPr lang="en-US" dirty="0"/>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77218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a:t>Click to edit Master title style</a:t>
            </a:r>
            <a:endParaRPr lang="en-US" dirty="0"/>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0804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noAutofit/>
          </a:bodyPr>
          <a:lstStyle/>
          <a:p>
            <a:r>
              <a:rPr lang="en-US"/>
              <a:t>Presentation title</a:t>
            </a:r>
            <a:endParaRPr lang="en-US" dirty="0"/>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457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dirty="0"/>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dirty="0"/>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dirty="0"/>
              <a:t>Title</a:t>
            </a:r>
          </a:p>
        </p:txBody>
      </p:sp>
    </p:spTree>
    <p:extLst>
      <p:ext uri="{BB962C8B-B14F-4D97-AF65-F5344CB8AC3E}">
        <p14:creationId xmlns:p14="http://schemas.microsoft.com/office/powerpoint/2010/main" val="2586653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dirty="0"/>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dirty="0"/>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dirty="0"/>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dirty="0"/>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dirty="0"/>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dirty="0"/>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dirty="0"/>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dirty="0"/>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dirty="0"/>
              <a:t>Title</a:t>
            </a:r>
          </a:p>
        </p:txBody>
      </p:sp>
    </p:spTree>
    <p:extLst>
      <p:ext uri="{BB962C8B-B14F-4D97-AF65-F5344CB8AC3E}">
        <p14:creationId xmlns:p14="http://schemas.microsoft.com/office/powerpoint/2010/main" val="190070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Tree>
    <p:extLst>
      <p:ext uri="{BB962C8B-B14F-4D97-AF65-F5344CB8AC3E}">
        <p14:creationId xmlns:p14="http://schemas.microsoft.com/office/powerpoint/2010/main" val="872516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33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71031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Tree>
    <p:extLst>
      <p:ext uri="{BB962C8B-B14F-4D97-AF65-F5344CB8AC3E}">
        <p14:creationId xmlns:p14="http://schemas.microsoft.com/office/powerpoint/2010/main" val="126895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endParaRPr lang="en-US" dirty="0"/>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p>
            <a:r>
              <a:rPr lang="en-US"/>
              <a:t>Presentation title</a:t>
            </a:r>
            <a:endParaRPr lang="en-US" dirty="0"/>
          </a:p>
        </p:txBody>
      </p:sp>
    </p:spTree>
    <p:extLst>
      <p:ext uri="{BB962C8B-B14F-4D97-AF65-F5344CB8AC3E}">
        <p14:creationId xmlns:p14="http://schemas.microsoft.com/office/powerpoint/2010/main" val="424848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72898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endParaRPr lang="en-US" dirty="0"/>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0832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Footer Placeholder 2"/>
          <p:cNvSpPr>
            <a:spLocks noGrp="1"/>
          </p:cNvSpPr>
          <p:nvPr>
            <p:ph type="ftr" sz="quarter" idx="11"/>
          </p:nvPr>
        </p:nvSpPr>
        <p:spPr/>
        <p:txBody>
          <a:bodyPr/>
          <a:lstStyle/>
          <a:p>
            <a:r>
              <a:rPr lang="en-US"/>
              <a:t>Presentation title</a:t>
            </a:r>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5005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a:t>Presentation title</a:t>
            </a:r>
            <a:endParaRPr lang="en-US" dirty="0"/>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52" r:id="rId3"/>
    <p:sldLayoutId id="2147483653" r:id="rId4"/>
    <p:sldLayoutId id="2147483664" r:id="rId5"/>
    <p:sldLayoutId id="2147483667" r:id="rId6"/>
    <p:sldLayoutId id="2147483668" r:id="rId7"/>
    <p:sldLayoutId id="2147483669" r:id="rId8"/>
    <p:sldLayoutId id="2147483673" r:id="rId9"/>
    <p:sldLayoutId id="2147483670" r:id="rId10"/>
    <p:sldLayoutId id="2147483671" r:id="rId11"/>
    <p:sldLayoutId id="2147483655" r:id="rId12"/>
    <p:sldLayoutId id="2147483674" r:id="rId13"/>
    <p:sldLayoutId id="2147483675" r:id="rId14"/>
    <p:sldLayoutId id="2147483676" r:id="rId15"/>
    <p:sldLayoutId id="2147483654" r:id="rId16"/>
    <p:sldLayoutId id="2147483656" r:id="rId17"/>
    <p:sldLayoutId id="2147483657" r:id="rId18"/>
    <p:sldLayoutId id="2147483658" r:id="rId19"/>
    <p:sldLayoutId id="2147483659" r:id="rId20"/>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3.xml"/><Relationship Id="rId1" Type="http://schemas.openxmlformats.org/officeDocument/2006/relationships/video" Target="https://www.youtube.com/embed/f6QGxfZ0SIo?feature=oembed"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3.xml"/><Relationship Id="rId1" Type="http://schemas.openxmlformats.org/officeDocument/2006/relationships/video" Target="https://www.youtube.com/embed/CO8u4DKnedA?feature=oembed"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p:txBody>
          <a:bodyPr/>
          <a:lstStyle/>
          <a:p>
            <a:r>
              <a:rPr lang="en-US" dirty="0"/>
              <a:t>Esther</a:t>
            </a:r>
            <a:br>
              <a:rPr lang="en-US" dirty="0"/>
            </a:br>
            <a:r>
              <a:rPr lang="en-US" dirty="0"/>
              <a:t>1:10-22</a:t>
            </a:r>
            <a:br>
              <a:rPr lang="en-US" dirty="0"/>
            </a:br>
            <a:endParaRPr lang="en-US" dirty="0"/>
          </a:p>
        </p:txBody>
      </p:sp>
      <p:sp>
        <p:nvSpPr>
          <p:cNvPr id="3" name="Subtitle 2">
            <a:extLst>
              <a:ext uri="{FF2B5EF4-FFF2-40B4-BE49-F238E27FC236}">
                <a16:creationId xmlns:a16="http://schemas.microsoft.com/office/drawing/2014/main" id="{86C1060B-300F-3CE3-E5AA-D8E29791C960}"/>
              </a:ext>
            </a:extLst>
          </p:cNvPr>
          <p:cNvSpPr>
            <a:spLocks noGrp="1"/>
          </p:cNvSpPr>
          <p:nvPr>
            <p:ph type="subTitle" idx="1"/>
          </p:nvPr>
        </p:nvSpPr>
        <p:spPr>
          <a:xfrm>
            <a:off x="4349496" y="3648457"/>
            <a:ext cx="3493008" cy="878908"/>
          </a:xfrm>
        </p:spPr>
        <p:txBody>
          <a:bodyPr/>
          <a:lstStyle/>
          <a:p>
            <a:r>
              <a:rPr lang="en-US" dirty="0"/>
              <a:t>A king dismisses his wife​</a:t>
            </a:r>
          </a:p>
          <a:p>
            <a:endParaRPr lang="en-US" dirty="0"/>
          </a:p>
        </p:txBody>
      </p:sp>
    </p:spTree>
    <p:extLst>
      <p:ext uri="{BB962C8B-B14F-4D97-AF65-F5344CB8AC3E}">
        <p14:creationId xmlns:p14="http://schemas.microsoft.com/office/powerpoint/2010/main" val="213156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65E9-D88A-55D3-9D42-BD1C24B6DE9F}"/>
              </a:ext>
            </a:extLst>
          </p:cNvPr>
          <p:cNvSpPr>
            <a:spLocks noGrp="1"/>
          </p:cNvSpPr>
          <p:nvPr>
            <p:ph type="title"/>
          </p:nvPr>
        </p:nvSpPr>
        <p:spPr/>
        <p:txBody>
          <a:bodyPr/>
          <a:lstStyle/>
          <a:p>
            <a:r>
              <a:rPr lang="en-US" sz="4400" b="1" dirty="0">
                <a:solidFill>
                  <a:schemeClr val="accent6"/>
                </a:solidFill>
                <a:latin typeface="Arial Black" panose="020B0604020202020204" pitchFamily="34" charset="0"/>
                <a:ea typeface="Arial Regular" pitchFamily="34" charset="-122"/>
                <a:cs typeface="Arial Black" panose="020B0604020202020204" pitchFamily="34" charset="0"/>
              </a:rPr>
              <a:t>AGENDA</a:t>
            </a:r>
            <a:endParaRPr lang="en-US" sz="4400" b="1" dirty="0">
              <a:solidFill>
                <a:schemeClr val="accent6"/>
              </a:solidFill>
              <a:latin typeface="Arial Black" panose="020B0604020202020204" pitchFamily="34" charset="0"/>
              <a:cs typeface="Arial Black" panose="020B0604020202020204" pitchFamily="34" charset="0"/>
            </a:endParaRPr>
          </a:p>
        </p:txBody>
      </p:sp>
      <p:sp>
        <p:nvSpPr>
          <p:cNvPr id="3" name="Content Placeholder 2">
            <a:extLst>
              <a:ext uri="{FF2B5EF4-FFF2-40B4-BE49-F238E27FC236}">
                <a16:creationId xmlns:a16="http://schemas.microsoft.com/office/drawing/2014/main" id="{4D1F66E5-D2D7-172B-46BA-FEBFE092CC7F}"/>
              </a:ext>
            </a:extLst>
          </p:cNvPr>
          <p:cNvSpPr>
            <a:spLocks noGrp="1"/>
          </p:cNvSpPr>
          <p:nvPr>
            <p:ph idx="1"/>
          </p:nvPr>
        </p:nvSpPr>
        <p:spPr/>
        <p:txBody>
          <a:bodyPr/>
          <a:lstStyle/>
          <a:p>
            <a:r>
              <a:rPr lang="en-US" dirty="0"/>
              <a:t>Review from Last Week</a:t>
            </a:r>
          </a:p>
          <a:p>
            <a:r>
              <a:rPr lang="en-US" dirty="0"/>
              <a:t>The Queen’s Disobedience</a:t>
            </a:r>
          </a:p>
          <a:p>
            <a:r>
              <a:rPr lang="en-US" dirty="0"/>
              <a:t>​Council of Advice</a:t>
            </a:r>
          </a:p>
          <a:p>
            <a:r>
              <a:rPr lang="en-US" dirty="0"/>
              <a:t>A King Interferes with Domestic Affairs</a:t>
            </a:r>
          </a:p>
          <a:p>
            <a:r>
              <a:rPr lang="en-US" dirty="0"/>
              <a:t>​Summary​: One More Worthy than Vashti</a:t>
            </a:r>
          </a:p>
          <a:p>
            <a:endParaRPr lang="en-US" dirty="0"/>
          </a:p>
        </p:txBody>
      </p:sp>
    </p:spTree>
    <p:extLst>
      <p:ext uri="{BB962C8B-B14F-4D97-AF65-F5344CB8AC3E}">
        <p14:creationId xmlns:p14="http://schemas.microsoft.com/office/powerpoint/2010/main" val="399506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65E9-D88A-55D3-9D42-BD1C24B6DE9F}"/>
              </a:ext>
            </a:extLst>
          </p:cNvPr>
          <p:cNvSpPr>
            <a:spLocks noGrp="1"/>
          </p:cNvSpPr>
          <p:nvPr>
            <p:ph type="title"/>
          </p:nvPr>
        </p:nvSpPr>
        <p:spPr>
          <a:xfrm>
            <a:off x="1245092" y="1007799"/>
            <a:ext cx="5693664" cy="768096"/>
          </a:xfrm>
        </p:spPr>
        <p:txBody>
          <a:bodyPr/>
          <a:lstStyle/>
          <a:p>
            <a:r>
              <a:rPr lang="en-US" sz="3600" b="1" dirty="0">
                <a:solidFill>
                  <a:schemeClr val="accent6"/>
                </a:solidFill>
                <a:latin typeface="Arial Black" panose="020B0604020202020204" pitchFamily="34" charset="0"/>
                <a:ea typeface="Arial Regular" pitchFamily="34" charset="-122"/>
                <a:cs typeface="Arial Black" panose="020B0604020202020204" pitchFamily="34" charset="0"/>
              </a:rPr>
              <a:t>Study thus far</a:t>
            </a:r>
            <a:endParaRPr lang="en-US" sz="3600" b="1" dirty="0">
              <a:solidFill>
                <a:schemeClr val="accent6"/>
              </a:solidFill>
              <a:latin typeface="Arial Black" panose="020B0604020202020204" pitchFamily="34" charset="0"/>
              <a:cs typeface="Arial Black" panose="020B0604020202020204" pitchFamily="34" charset="0"/>
            </a:endParaRPr>
          </a:p>
        </p:txBody>
      </p:sp>
      <p:sp>
        <p:nvSpPr>
          <p:cNvPr id="3" name="Content Placeholder 2">
            <a:extLst>
              <a:ext uri="{FF2B5EF4-FFF2-40B4-BE49-F238E27FC236}">
                <a16:creationId xmlns:a16="http://schemas.microsoft.com/office/drawing/2014/main" id="{4D1F66E5-D2D7-172B-46BA-FEBFE092CC7F}"/>
              </a:ext>
            </a:extLst>
          </p:cNvPr>
          <p:cNvSpPr>
            <a:spLocks noGrp="1"/>
          </p:cNvSpPr>
          <p:nvPr>
            <p:ph idx="1"/>
          </p:nvPr>
        </p:nvSpPr>
        <p:spPr>
          <a:xfrm>
            <a:off x="561544" y="1624821"/>
            <a:ext cx="7474226" cy="4321932"/>
          </a:xfrm>
        </p:spPr>
        <p:txBody>
          <a:bodyPr/>
          <a:lstStyle/>
          <a:p>
            <a:r>
              <a:rPr lang="en-US" sz="1600" dirty="0"/>
              <a:t>The stage has been set and we are introduced to a clownish king who acts in imprudent ways (1. Calls all the powerful princes, generals, officials, ministers from his 121 provinces to come to a six-month-banquet. Who is taking care of business in the provinces? Does he have no enemies left throughout the known world? 2. Encourages the excessive use of alcohol. Would drunk foreigners cause a security threat within a walled city? Who is to protect the women in Susa? 3. Spends freely for six months with hundreds if not thousands of people. Is this wise spending? Will this flaunting of wealth arouse the jealousy of would-be enemies? Have we learned nothing from 2 Kings 20:12-19? Is this level of stupidity purposeful on the part </a:t>
            </a:r>
          </a:p>
          <a:p>
            <a:r>
              <a:rPr lang="en-US" sz="1600" dirty="0"/>
              <a:t>of the writer? Is this political mockery? We will see the answers to these questions over the next few weeks.</a:t>
            </a:r>
          </a:p>
          <a:p>
            <a:endParaRPr lang="en-US" dirty="0"/>
          </a:p>
        </p:txBody>
      </p:sp>
    </p:spTree>
    <p:extLst>
      <p:ext uri="{BB962C8B-B14F-4D97-AF65-F5344CB8AC3E}">
        <p14:creationId xmlns:p14="http://schemas.microsoft.com/office/powerpoint/2010/main" val="3855531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CA36C-D6FE-3F69-EEF5-4201863F2218}"/>
              </a:ext>
            </a:extLst>
          </p:cNvPr>
          <p:cNvSpPr>
            <a:spLocks noGrp="1"/>
          </p:cNvSpPr>
          <p:nvPr>
            <p:ph type="title"/>
          </p:nvPr>
        </p:nvSpPr>
        <p:spPr>
          <a:xfrm>
            <a:off x="1157710" y="3125569"/>
            <a:ext cx="6062074" cy="768096"/>
          </a:xfrm>
        </p:spPr>
        <p:txBody>
          <a:bodyPr/>
          <a:lstStyle/>
          <a:p>
            <a:r>
              <a:rPr lang="en-US" dirty="0"/>
              <a:t>Opening Prayer</a:t>
            </a:r>
          </a:p>
        </p:txBody>
      </p:sp>
    </p:spTree>
    <p:extLst>
      <p:ext uri="{BB962C8B-B14F-4D97-AF65-F5344CB8AC3E}">
        <p14:creationId xmlns:p14="http://schemas.microsoft.com/office/powerpoint/2010/main" val="3789894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type="title"/>
          </p:nvPr>
        </p:nvSpPr>
        <p:spPr>
          <a:xfrm>
            <a:off x="621792" y="935736"/>
            <a:ext cx="8446794" cy="506565"/>
          </a:xfrm>
        </p:spPr>
        <p:txBody>
          <a:bodyPr vert="horz" lIns="91440" tIns="45720" rIns="91440" bIns="45720" rtlCol="0" anchor="t">
            <a:normAutofit/>
          </a:bodyPr>
          <a:lstStyle/>
          <a:p>
            <a:pPr>
              <a:lnSpc>
                <a:spcPct val="90000"/>
              </a:lnSpc>
            </a:pPr>
            <a:r>
              <a:rPr lang="en-US" sz="1100" b="1" kern="1200" cap="all" baseline="0" dirty="0">
                <a:latin typeface="+mj-lt"/>
                <a:ea typeface="+mj-ea"/>
                <a:cs typeface="+mj-cs"/>
              </a:rPr>
              <a:t>10 On the seventh day, when the king was merry with wine, he commanded </a:t>
            </a:r>
            <a:r>
              <a:rPr lang="en-US" sz="1100" b="1" kern="1200" cap="all" baseline="0" dirty="0" err="1">
                <a:latin typeface="+mj-lt"/>
                <a:ea typeface="+mj-ea"/>
                <a:cs typeface="+mj-cs"/>
              </a:rPr>
              <a:t>Mehuman</a:t>
            </a:r>
            <a:r>
              <a:rPr lang="en-US" sz="1100" b="1" kern="1200" cap="all" baseline="0" dirty="0">
                <a:latin typeface="+mj-lt"/>
                <a:ea typeface="+mj-ea"/>
                <a:cs typeface="+mj-cs"/>
              </a:rPr>
              <a:t>, </a:t>
            </a:r>
            <a:r>
              <a:rPr lang="en-US" sz="1100" b="1" kern="1200" cap="all" baseline="0" dirty="0" err="1">
                <a:latin typeface="+mj-lt"/>
                <a:ea typeface="+mj-ea"/>
                <a:cs typeface="+mj-cs"/>
              </a:rPr>
              <a:t>Biztha</a:t>
            </a:r>
            <a:r>
              <a:rPr lang="en-US" sz="1100" b="1" kern="1200" cap="all" baseline="0" dirty="0">
                <a:latin typeface="+mj-lt"/>
                <a:ea typeface="+mj-ea"/>
                <a:cs typeface="+mj-cs"/>
              </a:rPr>
              <a:t>, </a:t>
            </a:r>
            <a:r>
              <a:rPr lang="en-US" sz="1100" b="1" kern="1200" cap="all" baseline="0" dirty="0" err="1">
                <a:latin typeface="+mj-lt"/>
                <a:ea typeface="+mj-ea"/>
                <a:cs typeface="+mj-cs"/>
              </a:rPr>
              <a:t>Harbona</a:t>
            </a:r>
            <a:r>
              <a:rPr lang="en-US" sz="1100" b="1" kern="1200" cap="all" baseline="0" dirty="0">
                <a:latin typeface="+mj-lt"/>
                <a:ea typeface="+mj-ea"/>
                <a:cs typeface="+mj-cs"/>
              </a:rPr>
              <a:t>, </a:t>
            </a:r>
            <a:r>
              <a:rPr lang="en-US" sz="1100" b="1" kern="1200" cap="all" baseline="0" dirty="0" err="1">
                <a:latin typeface="+mj-lt"/>
                <a:ea typeface="+mj-ea"/>
                <a:cs typeface="+mj-cs"/>
              </a:rPr>
              <a:t>Bigtha</a:t>
            </a:r>
            <a:r>
              <a:rPr lang="en-US" sz="1100" b="1" kern="1200" cap="all" baseline="0" dirty="0">
                <a:latin typeface="+mj-lt"/>
                <a:ea typeface="+mj-ea"/>
                <a:cs typeface="+mj-cs"/>
              </a:rPr>
              <a:t> and </a:t>
            </a:r>
            <a:r>
              <a:rPr lang="en-US" sz="1100" b="1" kern="1200" cap="all" baseline="0" dirty="0" err="1">
                <a:latin typeface="+mj-lt"/>
                <a:ea typeface="+mj-ea"/>
                <a:cs typeface="+mj-cs"/>
              </a:rPr>
              <a:t>Abagtha</a:t>
            </a:r>
            <a:r>
              <a:rPr lang="en-US" sz="1100" b="1" kern="1200" cap="all" baseline="0" dirty="0">
                <a:latin typeface="+mj-lt"/>
                <a:ea typeface="+mj-ea"/>
                <a:cs typeface="+mj-cs"/>
              </a:rPr>
              <a:t>, </a:t>
            </a:r>
            <a:r>
              <a:rPr lang="en-US" sz="1100" b="1" kern="1200" cap="all" baseline="0" dirty="0" err="1">
                <a:latin typeface="+mj-lt"/>
                <a:ea typeface="+mj-ea"/>
                <a:cs typeface="+mj-cs"/>
              </a:rPr>
              <a:t>Zethar</a:t>
            </a:r>
            <a:r>
              <a:rPr lang="en-US" sz="1100" b="1" kern="1200" cap="all" baseline="0" dirty="0">
                <a:latin typeface="+mj-lt"/>
                <a:ea typeface="+mj-ea"/>
                <a:cs typeface="+mj-cs"/>
              </a:rPr>
              <a:t> and </a:t>
            </a:r>
            <a:r>
              <a:rPr lang="en-US" sz="1100" b="1" kern="1200" cap="all" baseline="0" dirty="0" err="1">
                <a:latin typeface="+mj-lt"/>
                <a:ea typeface="+mj-ea"/>
                <a:cs typeface="+mj-cs"/>
              </a:rPr>
              <a:t>Carkas</a:t>
            </a:r>
            <a:r>
              <a:rPr lang="en-US" sz="1100" b="1" kern="1200" cap="all" baseline="0" dirty="0">
                <a:latin typeface="+mj-lt"/>
                <a:ea typeface="+mj-ea"/>
                <a:cs typeface="+mj-cs"/>
              </a:rPr>
              <a:t>, the seven eunuchs who attended him,</a:t>
            </a:r>
          </a:p>
        </p:txBody>
      </p:sp>
      <p:sp>
        <p:nvSpPr>
          <p:cNvPr id="2" name="TextBox 1">
            <a:extLst>
              <a:ext uri="{FF2B5EF4-FFF2-40B4-BE49-F238E27FC236}">
                <a16:creationId xmlns:a16="http://schemas.microsoft.com/office/drawing/2014/main" id="{A116E5A1-A686-DCEB-FFF8-B29E38060741}"/>
              </a:ext>
            </a:extLst>
          </p:cNvPr>
          <p:cNvSpPr txBox="1"/>
          <p:nvPr/>
        </p:nvSpPr>
        <p:spPr>
          <a:xfrm>
            <a:off x="452487" y="1583703"/>
            <a:ext cx="8220173" cy="4883085"/>
          </a:xfrm>
          <a:prstGeom prst="rect">
            <a:avLst/>
          </a:prstGeom>
        </p:spPr>
        <p:txBody>
          <a:bodyPr vert="horz" lIns="91440" tIns="45720" rIns="91440" bIns="45720" rtlCol="0">
            <a:normAutofit/>
          </a:bodyPr>
          <a:lstStyle/>
          <a:p>
            <a:pPr marL="285750" indent="-285750" defTabSz="914400">
              <a:lnSpc>
                <a:spcPct val="90000"/>
              </a:lnSpc>
              <a:spcBef>
                <a:spcPts val="360"/>
              </a:spcBef>
              <a:buFont typeface="Arial" panose="020B0604020202020204" pitchFamily="34" charset="0"/>
              <a:buChar char="•"/>
            </a:pPr>
            <a:r>
              <a:rPr lang="en-US" sz="1600" dirty="0">
                <a:solidFill>
                  <a:schemeClr val="accent6"/>
                </a:solidFill>
              </a:rPr>
              <a:t>The names of the seven chamberlains, or rather, eunuchs, who were sent to fetch Vashti, vary much in their form in the LXX. and other versions. Their derivation is, like their nationality, quite uncertain, inasmuch as the Persian market was largely supplied with men of other races for this purpose. (Cambridge Bible)</a:t>
            </a:r>
          </a:p>
          <a:p>
            <a:pPr defTabSz="914400">
              <a:lnSpc>
                <a:spcPct val="90000"/>
              </a:lnSpc>
              <a:spcBef>
                <a:spcPts val="360"/>
              </a:spcBef>
            </a:pPr>
            <a:endParaRPr lang="en-US" sz="1000" dirty="0">
              <a:solidFill>
                <a:schemeClr val="accent6"/>
              </a:solidFill>
            </a:endParaRPr>
          </a:p>
          <a:p>
            <a:pPr marL="285750" indent="-285750" defTabSz="914400">
              <a:lnSpc>
                <a:spcPct val="90000"/>
              </a:lnSpc>
              <a:spcBef>
                <a:spcPts val="360"/>
              </a:spcBef>
              <a:buFont typeface="Arial" panose="020B0604020202020204" pitchFamily="34" charset="0"/>
              <a:buChar char="•"/>
            </a:pPr>
            <a:r>
              <a:rPr lang="en-US" sz="1600" dirty="0">
                <a:solidFill>
                  <a:schemeClr val="accent6"/>
                </a:solidFill>
              </a:rPr>
              <a:t>LXX: Aman, and Bazan, and </a:t>
            </a:r>
            <a:r>
              <a:rPr lang="en-US" sz="1600" dirty="0" err="1">
                <a:solidFill>
                  <a:schemeClr val="accent6"/>
                </a:solidFill>
              </a:rPr>
              <a:t>Tharrha</a:t>
            </a:r>
            <a:r>
              <a:rPr lang="en-US" sz="1600" dirty="0">
                <a:solidFill>
                  <a:schemeClr val="accent6"/>
                </a:solidFill>
              </a:rPr>
              <a:t>, and </a:t>
            </a:r>
            <a:r>
              <a:rPr lang="en-US" sz="1600" dirty="0" err="1">
                <a:solidFill>
                  <a:schemeClr val="accent6"/>
                </a:solidFill>
              </a:rPr>
              <a:t>Barazi</a:t>
            </a:r>
            <a:r>
              <a:rPr lang="en-US" sz="1600" dirty="0">
                <a:solidFill>
                  <a:schemeClr val="accent6"/>
                </a:solidFill>
              </a:rPr>
              <a:t>, and </a:t>
            </a:r>
            <a:r>
              <a:rPr lang="en-US" sz="1600" dirty="0" err="1">
                <a:solidFill>
                  <a:schemeClr val="accent6"/>
                </a:solidFill>
              </a:rPr>
              <a:t>Zatholtha</a:t>
            </a:r>
            <a:r>
              <a:rPr lang="en-US" sz="1600" dirty="0">
                <a:solidFill>
                  <a:schemeClr val="accent6"/>
                </a:solidFill>
              </a:rPr>
              <a:t>, and </a:t>
            </a:r>
            <a:r>
              <a:rPr lang="en-US" sz="1600" dirty="0" err="1">
                <a:solidFill>
                  <a:schemeClr val="accent6"/>
                </a:solidFill>
              </a:rPr>
              <a:t>Abataza</a:t>
            </a:r>
            <a:r>
              <a:rPr lang="en-US" sz="1600" dirty="0">
                <a:solidFill>
                  <a:schemeClr val="accent6"/>
                </a:solidFill>
              </a:rPr>
              <a:t>, and </a:t>
            </a:r>
            <a:r>
              <a:rPr lang="en-US" sz="1600" dirty="0" err="1">
                <a:solidFill>
                  <a:schemeClr val="accent6"/>
                </a:solidFill>
              </a:rPr>
              <a:t>Tharaba</a:t>
            </a:r>
            <a:r>
              <a:rPr lang="en-US" sz="1600" dirty="0">
                <a:solidFill>
                  <a:schemeClr val="accent6"/>
                </a:solidFill>
              </a:rPr>
              <a:t>. </a:t>
            </a:r>
          </a:p>
          <a:p>
            <a:pPr defTabSz="914400">
              <a:lnSpc>
                <a:spcPct val="90000"/>
              </a:lnSpc>
              <a:spcBef>
                <a:spcPts val="360"/>
              </a:spcBef>
            </a:pPr>
            <a:endParaRPr lang="en-US" sz="1000" dirty="0">
              <a:solidFill>
                <a:schemeClr val="accent6"/>
              </a:solidFill>
            </a:endParaRPr>
          </a:p>
          <a:p>
            <a:pPr marL="285750" indent="-285750" defTabSz="914400">
              <a:lnSpc>
                <a:spcPct val="90000"/>
              </a:lnSpc>
              <a:spcBef>
                <a:spcPts val="360"/>
              </a:spcBef>
              <a:buFont typeface="Arial" panose="020B0604020202020204" pitchFamily="34" charset="0"/>
              <a:buChar char="•"/>
            </a:pPr>
            <a:r>
              <a:rPr lang="en-US" sz="1600" dirty="0">
                <a:solidFill>
                  <a:schemeClr val="accent6"/>
                </a:solidFill>
              </a:rPr>
              <a:t>Young foreign men at the Persian markets</a:t>
            </a:r>
          </a:p>
          <a:p>
            <a:pPr defTabSz="914400">
              <a:lnSpc>
                <a:spcPct val="90000"/>
              </a:lnSpc>
              <a:spcBef>
                <a:spcPts val="360"/>
              </a:spcBef>
            </a:pPr>
            <a:endParaRPr lang="en-US" sz="1000" dirty="0">
              <a:solidFill>
                <a:schemeClr val="accent6"/>
              </a:solidFill>
            </a:endParaRPr>
          </a:p>
          <a:p>
            <a:pPr marL="285750" indent="-285750" defTabSz="914400">
              <a:lnSpc>
                <a:spcPct val="90000"/>
              </a:lnSpc>
              <a:spcBef>
                <a:spcPts val="360"/>
              </a:spcBef>
              <a:buFont typeface="Arial" panose="020B0604020202020204" pitchFamily="34" charset="0"/>
              <a:buChar char="•"/>
            </a:pPr>
            <a:r>
              <a:rPr lang="en-US" sz="1600" dirty="0">
                <a:solidFill>
                  <a:schemeClr val="accent6"/>
                </a:solidFill>
              </a:rPr>
              <a:t>“When the heart of the king was merry with wine; when he was intoxicated with it, and knew not well what he said or did; and the discourse at table ran upon the beauty of women, as the latter Targum; when the king asserted there were no women so beautiful as those of Babylon, and, as a proof of it, ordered his queen to be brought in.” (Gill Exposition Commentary.) </a:t>
            </a:r>
          </a:p>
          <a:p>
            <a:pPr marL="285750" indent="-285750" defTabSz="914400">
              <a:lnSpc>
                <a:spcPct val="90000"/>
              </a:lnSpc>
              <a:spcBef>
                <a:spcPts val="360"/>
              </a:spcBef>
              <a:buFont typeface="Arial" panose="020B0604020202020204" pitchFamily="34" charset="0"/>
              <a:buChar char="•"/>
            </a:pPr>
            <a:endParaRPr lang="en-US" sz="1300" dirty="0">
              <a:solidFill>
                <a:schemeClr val="accent6"/>
              </a:solidFill>
            </a:endParaRP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a:xfrm>
            <a:off x="10945368" y="457200"/>
            <a:ext cx="987552" cy="274320"/>
          </a:xfrm>
        </p:spPr>
        <p:txBody>
          <a:bodyPr vert="horz" lIns="91440" tIns="45720" rIns="91440" bIns="45720" rtlCol="0" anchor="ctr">
            <a:normAutofit/>
          </a:bodyPr>
          <a:lstStyle/>
          <a:p>
            <a:pPr>
              <a:spcAft>
                <a:spcPts val="600"/>
              </a:spcAft>
            </a:pPr>
            <a:fld id="{48F63A3B-78C7-47BE-AE5E-E10140E04643}" type="slidenum">
              <a:rPr lang="en-US" smtClean="0"/>
              <a:pPr>
                <a:spcAft>
                  <a:spcPts val="600"/>
                </a:spcAft>
              </a:pPr>
              <a:t>5</a:t>
            </a:fld>
            <a:endParaRPr lang="en-US"/>
          </a:p>
        </p:txBody>
      </p:sp>
      <p:sp>
        <p:nvSpPr>
          <p:cNvPr id="14" name="Footer Placeholder 13">
            <a:extLst>
              <a:ext uri="{FF2B5EF4-FFF2-40B4-BE49-F238E27FC236}">
                <a16:creationId xmlns:a16="http://schemas.microsoft.com/office/drawing/2014/main" id="{03571BF2-FCCE-E7A0-736D-9168D2BBFF63}"/>
              </a:ext>
            </a:extLst>
          </p:cNvPr>
          <p:cNvSpPr>
            <a:spLocks noGrp="1"/>
          </p:cNvSpPr>
          <p:nvPr>
            <p:ph type="ftr" sz="quarter" idx="13"/>
          </p:nvPr>
        </p:nvSpPr>
        <p:spPr>
          <a:xfrm>
            <a:off x="8848477" y="6192468"/>
            <a:ext cx="3200400" cy="274320"/>
          </a:xfrm>
        </p:spPr>
        <p:txBody>
          <a:bodyPr vert="horz" lIns="91440" tIns="45720" rIns="91440" bIns="45720" rtlCol="0" anchor="ctr">
            <a:normAutofit/>
          </a:bodyPr>
          <a:lstStyle/>
          <a:p>
            <a:pPr>
              <a:spcAft>
                <a:spcPts val="600"/>
              </a:spcAft>
            </a:pPr>
            <a:r>
              <a:rPr lang="en-US" kern="1200" dirty="0">
                <a:latin typeface="Arial" panose="020B0604020202020204" pitchFamily="34" charset="0"/>
                <a:ea typeface="+mn-ea"/>
                <a:cs typeface="Arial" panose="020B0604020202020204" pitchFamily="34" charset="0"/>
              </a:rPr>
              <a:t>Esther 1:10-22</a:t>
            </a:r>
          </a:p>
        </p:txBody>
      </p:sp>
      <p:sp>
        <p:nvSpPr>
          <p:cNvPr id="5" name="TextBox 4">
            <a:extLst>
              <a:ext uri="{FF2B5EF4-FFF2-40B4-BE49-F238E27FC236}">
                <a16:creationId xmlns:a16="http://schemas.microsoft.com/office/drawing/2014/main" id="{7995A0F9-50D7-4249-1886-CF3F2F95F53B}"/>
              </a:ext>
            </a:extLst>
          </p:cNvPr>
          <p:cNvSpPr txBox="1"/>
          <p:nvPr/>
        </p:nvSpPr>
        <p:spPr>
          <a:xfrm>
            <a:off x="2780908" y="4674132"/>
            <a:ext cx="5891752" cy="1200329"/>
          </a:xfrm>
          <a:prstGeom prst="rect">
            <a:avLst/>
          </a:prstGeom>
          <a:noFill/>
        </p:spPr>
        <p:txBody>
          <a:bodyPr wrap="square" rtlCol="0">
            <a:spAutoFit/>
          </a:bodyPr>
          <a:lstStyle/>
          <a:p>
            <a:r>
              <a:rPr lang="en-US" dirty="0">
                <a:solidFill>
                  <a:schemeClr val="accent6">
                    <a:lumMod val="75000"/>
                  </a:schemeClr>
                </a:solidFill>
              </a:rPr>
              <a:t>** Seventh Day theology and contrast</a:t>
            </a:r>
          </a:p>
          <a:p>
            <a:r>
              <a:rPr lang="en-US" dirty="0">
                <a:solidFill>
                  <a:schemeClr val="accent6">
                    <a:lumMod val="75000"/>
                  </a:schemeClr>
                </a:solidFill>
              </a:rPr>
              <a:t>** When the heart of the king was merry with wine (impaired judgement, faulty insight, foolish behavior…)</a:t>
            </a:r>
          </a:p>
          <a:p>
            <a:r>
              <a:rPr lang="en-US" dirty="0">
                <a:solidFill>
                  <a:schemeClr val="accent6">
                    <a:lumMod val="75000"/>
                  </a:schemeClr>
                </a:solidFill>
              </a:rPr>
              <a:t>** The “cartoonization” of Xerxes continues</a:t>
            </a:r>
          </a:p>
        </p:txBody>
      </p:sp>
    </p:spTree>
    <p:extLst>
      <p:ext uri="{BB962C8B-B14F-4D97-AF65-F5344CB8AC3E}">
        <p14:creationId xmlns:p14="http://schemas.microsoft.com/office/powerpoint/2010/main" val="979622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657600" y="1113183"/>
            <a:ext cx="8275320" cy="5359179"/>
          </a:xfrm>
        </p:spPr>
        <p:txBody>
          <a:bodyPr/>
          <a:lstStyle/>
          <a:p>
            <a:r>
              <a:rPr lang="en-US" dirty="0"/>
              <a:t>11to bring Queen Vashti before the king, wearing the royal crown, in order to show the peoples and the officials her beauty; for she was fair to behold.</a:t>
            </a:r>
          </a:p>
        </p:txBody>
      </p:sp>
      <p:sp>
        <p:nvSpPr>
          <p:cNvPr id="14" name="Footer Placeholder 13">
            <a:extLst>
              <a:ext uri="{FF2B5EF4-FFF2-40B4-BE49-F238E27FC236}">
                <a16:creationId xmlns:a16="http://schemas.microsoft.com/office/drawing/2014/main" id="{03571BF2-FCCE-E7A0-736D-9168D2BBFF63}"/>
              </a:ext>
            </a:extLst>
          </p:cNvPr>
          <p:cNvSpPr>
            <a:spLocks noGrp="1"/>
          </p:cNvSpPr>
          <p:nvPr>
            <p:ph type="ftr" sz="quarter" idx="11"/>
          </p:nvPr>
        </p:nvSpPr>
        <p:spPr/>
        <p:txBody>
          <a:bodyPr/>
          <a:lstStyle/>
          <a:p>
            <a:r>
              <a:rPr lang="en-US" dirty="0"/>
              <a:t>Esther 1:10-22</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6</a:t>
            </a:fld>
            <a:endParaRPr lang="en-US" dirty="0"/>
          </a:p>
        </p:txBody>
      </p:sp>
      <p:sp>
        <p:nvSpPr>
          <p:cNvPr id="2" name="TextBox 1">
            <a:extLst>
              <a:ext uri="{FF2B5EF4-FFF2-40B4-BE49-F238E27FC236}">
                <a16:creationId xmlns:a16="http://schemas.microsoft.com/office/drawing/2014/main" id="{BC6D8EAE-D22B-247B-1F55-08ACF9ED91EB}"/>
              </a:ext>
            </a:extLst>
          </p:cNvPr>
          <p:cNvSpPr txBox="1"/>
          <p:nvPr/>
        </p:nvSpPr>
        <p:spPr>
          <a:xfrm>
            <a:off x="3768918" y="1836751"/>
            <a:ext cx="7999012" cy="4247317"/>
          </a:xfrm>
          <a:prstGeom prst="rect">
            <a:avLst/>
          </a:prstGeom>
          <a:noFill/>
        </p:spPr>
        <p:txBody>
          <a:bodyPr wrap="square" rtlCol="0">
            <a:spAutoFit/>
          </a:bodyPr>
          <a:lstStyle/>
          <a:p>
            <a:pPr marL="285750" indent="-285750">
              <a:buFont typeface="Arial" panose="020B0604020202020204" pitchFamily="34" charset="0"/>
              <a:buChar char="•"/>
            </a:pPr>
            <a:r>
              <a:rPr lang="en-US" dirty="0"/>
              <a:t>This command, though contrary to Persian customs, is not out of harmony with the character of Xerxes; and is evidently related as something strange and unusual. Otherwise, the queen would not have refused to come. (Barnes’ Notes)</a:t>
            </a:r>
          </a:p>
          <a:p>
            <a:endParaRPr lang="en-US" sz="900" dirty="0"/>
          </a:p>
          <a:p>
            <a:pPr marL="285750" indent="-285750">
              <a:buFont typeface="Arial" panose="020B0604020202020204" pitchFamily="34" charset="0"/>
              <a:buChar char="•"/>
            </a:pPr>
            <a:r>
              <a:rPr lang="en-US" dirty="0"/>
              <a:t>According to Persian customs, the queen, even more than the wives of other men, was secluded from the public gaze. Had not the king's blood been heated with wine, or his reason overpowered by force of offended pride, he would have perceived that his own honor, as well as hers, was consulted by her dignified conduct. (Jamieson-Dausset-Brown Commentary)</a:t>
            </a:r>
          </a:p>
          <a:p>
            <a:endParaRPr lang="en-US" sz="900" dirty="0"/>
          </a:p>
          <a:p>
            <a:pPr marL="285750" indent="-285750">
              <a:buFont typeface="Arial" panose="020B0604020202020204" pitchFamily="34" charset="0"/>
              <a:buChar char="•"/>
            </a:pPr>
            <a:r>
              <a:rPr lang="en-US" dirty="0"/>
              <a:t>So public an exposure, however, as that designed by Ahasuerus is not recorded of any other monarch, and would scarcely have been attempted by any one less extravagant in his conduct than Xerxes. (Pulpit Commentary.)</a:t>
            </a:r>
          </a:p>
          <a:p>
            <a:pPr marL="285750" indent="-285750">
              <a:buFont typeface="Arial" panose="020B0604020202020204" pitchFamily="34" charset="0"/>
              <a:buChar char="•"/>
            </a:pPr>
            <a:endParaRPr lang="en-US" dirty="0"/>
          </a:p>
          <a:p>
            <a:r>
              <a:rPr lang="en-US" dirty="0"/>
              <a:t>The missing meaning of the word “Only”</a:t>
            </a:r>
          </a:p>
        </p:txBody>
      </p:sp>
      <p:pic>
        <p:nvPicPr>
          <p:cNvPr id="5" name="Picture 4" descr="A person wearing a crown&#10;&#10;Description automatically generated with low confidence">
            <a:extLst>
              <a:ext uri="{FF2B5EF4-FFF2-40B4-BE49-F238E27FC236}">
                <a16:creationId xmlns:a16="http://schemas.microsoft.com/office/drawing/2014/main" id="{40C21D1A-3C1F-7D7A-6074-73F443BABC8C}"/>
              </a:ext>
            </a:extLst>
          </p:cNvPr>
          <p:cNvPicPr>
            <a:picLocks noChangeAspect="1"/>
          </p:cNvPicPr>
          <p:nvPr/>
        </p:nvPicPr>
        <p:blipFill>
          <a:blip r:embed="rId2"/>
          <a:stretch>
            <a:fillRect/>
          </a:stretch>
        </p:blipFill>
        <p:spPr>
          <a:xfrm>
            <a:off x="259080" y="741977"/>
            <a:ext cx="2863073" cy="1905245"/>
          </a:xfrm>
          <a:prstGeom prst="rect">
            <a:avLst/>
          </a:prstGeom>
        </p:spPr>
      </p:pic>
    </p:spTree>
    <p:extLst>
      <p:ext uri="{BB962C8B-B14F-4D97-AF65-F5344CB8AC3E}">
        <p14:creationId xmlns:p14="http://schemas.microsoft.com/office/powerpoint/2010/main" val="840649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657600" y="731521"/>
            <a:ext cx="8275320" cy="5740842"/>
          </a:xfrm>
        </p:spPr>
        <p:txBody>
          <a:bodyPr/>
          <a:lstStyle/>
          <a:p>
            <a:r>
              <a:rPr lang="en-US" dirty="0"/>
              <a:t>12 But Queen Vashti refused to come at the king’s command conveyed by the eunuchs. At this the king was enraged, and his anger burned within him.</a:t>
            </a:r>
          </a:p>
          <a:p>
            <a:endParaRPr lang="en-US" dirty="0"/>
          </a:p>
          <a:p>
            <a:pPr marL="285750" indent="-285750">
              <a:buFont typeface="Arial" panose="020B0604020202020204" pitchFamily="34" charset="0"/>
              <a:buChar char="•"/>
            </a:pPr>
            <a:r>
              <a:rPr lang="en-US" dirty="0"/>
              <a:t>“(The Queen Refused) Which might not purely arise from pride in her, and contempt of him, but because she might conclude he was drunk, and knew not well what he did… especially if she was to come naked… besides it was contrary to the law of the Persians, as not only Josephus (q), but Plutarch (r) observes, which suffered not women to be seen in public; and particularly did not allow their wives to be with them at feasts, only their concubines and harlots, with whom they could behave with more indecency; as for their wives, they were kept out of sight, at home (s); and therefore Vashti might think it an indignity to be treated as an harlot or concubine” (Gill’s Exposition of the Bible.) </a:t>
            </a:r>
          </a:p>
          <a:p>
            <a:endParaRPr lang="en-US" sz="900" dirty="0"/>
          </a:p>
          <a:p>
            <a:pPr marL="285750" indent="-285750">
              <a:buFont typeface="Arial" panose="020B0604020202020204" pitchFamily="34" charset="0"/>
              <a:buChar char="•"/>
            </a:pPr>
            <a:r>
              <a:rPr lang="en-US" dirty="0"/>
              <a:t>(But Queen Vashti refused to come) “as being aware of the insults likely to be put upon her in a scene of drunken revelry, and by a king so capricious and uncontrolled in temper.” (Cambridge Bible).</a:t>
            </a:r>
          </a:p>
          <a:p>
            <a:pPr marL="285750" indent="-285750">
              <a:buFont typeface="Arial" panose="020B0604020202020204" pitchFamily="34" charset="0"/>
              <a:buChar char="•"/>
            </a:pPr>
            <a:r>
              <a:rPr lang="en-US" dirty="0"/>
              <a:t>An angry king in the Persian Court: Two possibilities</a:t>
            </a:r>
          </a:p>
          <a:p>
            <a:pPr marL="285750" indent="-285750">
              <a:buFont typeface="Arial" panose="020B0604020202020204" pitchFamily="34" charset="0"/>
              <a:buChar char="•"/>
            </a:pPr>
            <a:endParaRPr lang="en-US" sz="900" dirty="0"/>
          </a:p>
          <a:p>
            <a:pPr marL="971550" lvl="1" indent="-285750"/>
            <a:r>
              <a:rPr lang="en-US" dirty="0"/>
              <a:t>The Xerxes of History (Kings rule by divine decree, they are like gods, their desires can only be disobeyed at the cost of your life. Vashti’s decision required great courage, or it is a piece of literary drama meant to explain how Esther was elevated to the crown.) </a:t>
            </a:r>
          </a:p>
          <a:p>
            <a:pPr marL="971550" lvl="1" indent="-285750"/>
            <a:r>
              <a:rPr lang="en-US" dirty="0"/>
              <a:t>Xerxes the Cartoon of Esther (Employs consultants to decide a domestic matter.) </a:t>
            </a:r>
          </a:p>
          <a:p>
            <a:pPr marL="285750" indent="-285750">
              <a:buFont typeface="Arial" panose="020B0604020202020204" pitchFamily="34" charset="0"/>
              <a:buChar char="•"/>
            </a:pPr>
            <a:endParaRPr lang="en-US" dirty="0"/>
          </a:p>
        </p:txBody>
      </p:sp>
      <p:sp>
        <p:nvSpPr>
          <p:cNvPr id="14" name="Footer Placeholder 13">
            <a:extLst>
              <a:ext uri="{FF2B5EF4-FFF2-40B4-BE49-F238E27FC236}">
                <a16:creationId xmlns:a16="http://schemas.microsoft.com/office/drawing/2014/main" id="{03571BF2-FCCE-E7A0-736D-9168D2BBFF63}"/>
              </a:ext>
            </a:extLst>
          </p:cNvPr>
          <p:cNvSpPr>
            <a:spLocks noGrp="1"/>
          </p:cNvSpPr>
          <p:nvPr>
            <p:ph type="ftr" sz="quarter" idx="11"/>
          </p:nvPr>
        </p:nvSpPr>
        <p:spPr>
          <a:xfrm>
            <a:off x="9965452" y="6198042"/>
            <a:ext cx="3200400" cy="274320"/>
          </a:xfrm>
        </p:spPr>
        <p:txBody>
          <a:bodyPr/>
          <a:lstStyle/>
          <a:p>
            <a:r>
              <a:rPr lang="en-US" dirty="0"/>
              <a:t>Esther 1:10-22</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7</a:t>
            </a:fld>
            <a:endParaRPr lang="en-US" dirty="0"/>
          </a:p>
        </p:txBody>
      </p:sp>
      <p:pic>
        <p:nvPicPr>
          <p:cNvPr id="7" name="Picture 6" descr="Text&#10;&#10;Description automatically generated">
            <a:extLst>
              <a:ext uri="{FF2B5EF4-FFF2-40B4-BE49-F238E27FC236}">
                <a16:creationId xmlns:a16="http://schemas.microsoft.com/office/drawing/2014/main" id="{016FE60F-1D85-7A05-76BD-B216C1FF5100}"/>
              </a:ext>
            </a:extLst>
          </p:cNvPr>
          <p:cNvPicPr>
            <a:picLocks noChangeAspect="1"/>
          </p:cNvPicPr>
          <p:nvPr/>
        </p:nvPicPr>
        <p:blipFill>
          <a:blip r:embed="rId2"/>
          <a:stretch>
            <a:fillRect/>
          </a:stretch>
        </p:blipFill>
        <p:spPr>
          <a:xfrm>
            <a:off x="191204" y="2461100"/>
            <a:ext cx="3278082" cy="2341487"/>
          </a:xfrm>
          <a:prstGeom prst="rect">
            <a:avLst/>
          </a:prstGeom>
        </p:spPr>
      </p:pic>
    </p:spTree>
    <p:extLst>
      <p:ext uri="{BB962C8B-B14F-4D97-AF65-F5344CB8AC3E}">
        <p14:creationId xmlns:p14="http://schemas.microsoft.com/office/powerpoint/2010/main" val="4187025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title="Why Vashti says no to Xerxes in Esther 1:12">
            <a:hlinkClick r:id="" action="ppaction://media"/>
            <a:extLst>
              <a:ext uri="{FF2B5EF4-FFF2-40B4-BE49-F238E27FC236}">
                <a16:creationId xmlns:a16="http://schemas.microsoft.com/office/drawing/2014/main" id="{F57B5637-AC9A-35F4-7F1C-4B7A54391937}"/>
              </a:ext>
            </a:extLst>
          </p:cNvPr>
          <p:cNvPicPr>
            <a:picLocks noGrp="1" noRot="1" noChangeAspect="1"/>
          </p:cNvPicPr>
          <p:nvPr>
            <p:ph idx="1"/>
            <a:videoFile r:link="rId1"/>
          </p:nvPr>
        </p:nvPicPr>
        <p:blipFill>
          <a:blip r:embed="rId3"/>
          <a:stretch>
            <a:fillRect/>
          </a:stretch>
        </p:blipFill>
        <p:spPr>
          <a:xfrm>
            <a:off x="1234911" y="886120"/>
            <a:ext cx="9822730" cy="5580668"/>
          </a:xfrm>
          <a:prstGeom prst="rect">
            <a:avLst/>
          </a:prstGeom>
        </p:spPr>
      </p:pic>
      <p:sp>
        <p:nvSpPr>
          <p:cNvPr id="4" name="Footer Placeholder 3">
            <a:extLst>
              <a:ext uri="{FF2B5EF4-FFF2-40B4-BE49-F238E27FC236}">
                <a16:creationId xmlns:a16="http://schemas.microsoft.com/office/drawing/2014/main" id="{42BB6849-690F-A46D-F18F-A3F7F58502C2}"/>
              </a:ext>
            </a:extLst>
          </p:cNvPr>
          <p:cNvSpPr>
            <a:spLocks noGrp="1"/>
          </p:cNvSpPr>
          <p:nvPr>
            <p:ph type="ftr" sz="quarter" idx="11"/>
          </p:nvPr>
        </p:nvSpPr>
        <p:spPr>
          <a:xfrm>
            <a:off x="538648" y="444002"/>
            <a:ext cx="3200400" cy="274320"/>
          </a:xfrm>
        </p:spPr>
        <p:txBody>
          <a:bodyPr/>
          <a:lstStyle/>
          <a:p>
            <a:r>
              <a:rPr lang="en-US" dirty="0"/>
              <a:t>Esther 1:10-20</a:t>
            </a:r>
          </a:p>
        </p:txBody>
      </p:sp>
      <p:sp>
        <p:nvSpPr>
          <p:cNvPr id="5" name="Slide Number Placeholder 4">
            <a:extLst>
              <a:ext uri="{FF2B5EF4-FFF2-40B4-BE49-F238E27FC236}">
                <a16:creationId xmlns:a16="http://schemas.microsoft.com/office/drawing/2014/main" id="{157D2F3E-7E2A-DFA8-6BC3-91FCB80FF496}"/>
              </a:ext>
            </a:extLst>
          </p:cNvPr>
          <p:cNvSpPr>
            <a:spLocks noGrp="1"/>
          </p:cNvSpPr>
          <p:nvPr>
            <p:ph type="sldNum" sz="quarter" idx="12"/>
          </p:nvPr>
        </p:nvSpPr>
        <p:spPr/>
        <p:txBody>
          <a:bodyPr/>
          <a:lstStyle/>
          <a:p>
            <a:fld id="{48F63A3B-78C7-47BE-AE5E-E10140E04643}" type="slidenum">
              <a:rPr lang="en-US" smtClean="0"/>
              <a:t>8</a:t>
            </a:fld>
            <a:endParaRPr lang="en-US" dirty="0"/>
          </a:p>
        </p:txBody>
      </p:sp>
    </p:spTree>
    <p:extLst>
      <p:ext uri="{BB962C8B-B14F-4D97-AF65-F5344CB8AC3E}">
        <p14:creationId xmlns:p14="http://schemas.microsoft.com/office/powerpoint/2010/main" val="412413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734330" y="731521"/>
            <a:ext cx="7704814" cy="5740842"/>
          </a:xfrm>
        </p:spPr>
        <p:txBody>
          <a:bodyPr/>
          <a:lstStyle/>
          <a:p>
            <a:r>
              <a:rPr lang="en-US" dirty="0"/>
              <a:t>13 Then the king consulted the sages who knew the laws (for this was the king’s procedure towards all who were versed in law </a:t>
            </a:r>
            <a:r>
              <a:rPr lang="en-US"/>
              <a:t>and custom)</a:t>
            </a:r>
            <a:endParaRPr lang="en-US" dirty="0"/>
          </a:p>
          <a:p>
            <a:endParaRPr lang="en-US" sz="900" dirty="0"/>
          </a:p>
          <a:p>
            <a:pPr marL="285750" indent="-285750">
              <a:buFont typeface="Arial" panose="020B0604020202020204" pitchFamily="34" charset="0"/>
              <a:buChar char="•"/>
            </a:pPr>
            <a:r>
              <a:rPr lang="en-US" dirty="0"/>
              <a:t>A king who acts irrationally enough to demand that his beautiful wife appear naked in front of a room full of drunk men, at the end of a 7-day banquet, now regains his dignity and wisdom. He does not fly off the handle to avenge his honor, which has now been disrespected in public, in the presence of  “all the people present in the citadel of Susa, both great and small” (1:5). Rather, he called an emergency council of advice. There are two issues here:</a:t>
            </a:r>
            <a:endParaRPr lang="en-US" sz="900" dirty="0"/>
          </a:p>
          <a:p>
            <a:pPr marL="285750" indent="-285750">
              <a:buFont typeface="Arial" panose="020B0604020202020204" pitchFamily="34" charset="0"/>
              <a:buChar char="•"/>
            </a:pPr>
            <a:r>
              <a:rPr lang="en-US" dirty="0"/>
              <a:t>The Xerxes of History: All powerful, presiding over 127 provinces, “Theophanes” (the very face of god), undisputed warrior and conqueror, unafraid of his people or his enemies, ruler by might and by the will of the gods, a Henry VIII of antiquity.</a:t>
            </a:r>
            <a:endParaRPr lang="en-US" sz="900" dirty="0"/>
          </a:p>
          <a:p>
            <a:pPr marL="285750" indent="-285750">
              <a:buFont typeface="Arial" panose="020B0604020202020204" pitchFamily="34" charset="0"/>
              <a:buChar char="•"/>
            </a:pPr>
            <a:r>
              <a:rPr lang="en-US" dirty="0"/>
              <a:t>The Xerxes of Esther: Unpredictable, going from drunken demands that go against his culture and best interests, to a rational consultation with wise advisors. A king afraid of what his own people would do if he punished the queen severely or if he forgave her for her disobedience. A king completely dependent on protocols, traditions, and rituals. Beholden to the past, but can a god be truly beholden? </a:t>
            </a:r>
          </a:p>
          <a:p>
            <a:pPr marL="285750" indent="-285750">
              <a:buFont typeface="Arial" panose="020B0604020202020204" pitchFamily="34" charset="0"/>
              <a:buChar char="•"/>
            </a:pPr>
            <a:r>
              <a:rPr lang="en-US" dirty="0"/>
              <a:t>“Angry as he was, Ahasuerus had still some power of self-restraint. He was in the presence of his whole court, and of a great assembly of the people. It would not be seemly that he should vent his passion in violent words, imprecations, or threats. His dignity required that he should at any rate seem calm, and, instead of issuing any hasty order, should proceed deliberately to consider what were the next steps to be taken.” (Pulpit Commentary.) </a:t>
            </a:r>
          </a:p>
          <a:p>
            <a:pPr marL="285750" indent="-285750">
              <a:buFont typeface="Arial" panose="020B0604020202020204" pitchFamily="34" charset="0"/>
              <a:buChar char="•"/>
            </a:pPr>
            <a:r>
              <a:rPr lang="en-US" dirty="0"/>
              <a:t>I believe this shows great incongruence on the part of Xerxes</a:t>
            </a:r>
          </a:p>
        </p:txBody>
      </p:sp>
      <p:sp>
        <p:nvSpPr>
          <p:cNvPr id="14" name="Footer Placeholder 13">
            <a:extLst>
              <a:ext uri="{FF2B5EF4-FFF2-40B4-BE49-F238E27FC236}">
                <a16:creationId xmlns:a16="http://schemas.microsoft.com/office/drawing/2014/main" id="{03571BF2-FCCE-E7A0-736D-9168D2BBFF63}"/>
              </a:ext>
            </a:extLst>
          </p:cNvPr>
          <p:cNvSpPr>
            <a:spLocks noGrp="1"/>
          </p:cNvSpPr>
          <p:nvPr>
            <p:ph type="ftr" sz="quarter" idx="11"/>
          </p:nvPr>
        </p:nvSpPr>
        <p:spPr/>
        <p:txBody>
          <a:bodyPr/>
          <a:lstStyle/>
          <a:p>
            <a:r>
              <a:rPr lang="en-US" dirty="0"/>
              <a:t>Esther 1:10-22</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9</a:t>
            </a:fld>
            <a:endParaRPr lang="en-US" dirty="0"/>
          </a:p>
        </p:txBody>
      </p:sp>
    </p:spTree>
    <p:extLst>
      <p:ext uri="{BB962C8B-B14F-4D97-AF65-F5344CB8AC3E}">
        <p14:creationId xmlns:p14="http://schemas.microsoft.com/office/powerpoint/2010/main" val="1657459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type="title"/>
          </p:nvPr>
        </p:nvSpPr>
        <p:spPr>
          <a:xfrm>
            <a:off x="358219" y="935736"/>
            <a:ext cx="9247694" cy="768096"/>
          </a:xfrm>
        </p:spPr>
        <p:txBody>
          <a:bodyPr vert="horz" lIns="91440" tIns="45720" rIns="91440" bIns="45720" rtlCol="0" anchor="t">
            <a:normAutofit/>
          </a:bodyPr>
          <a:lstStyle/>
          <a:p>
            <a:pPr>
              <a:lnSpc>
                <a:spcPct val="90000"/>
              </a:lnSpc>
            </a:pPr>
            <a:r>
              <a:rPr lang="en-US" sz="1100" b="1" kern="1200" cap="all" baseline="0" dirty="0">
                <a:latin typeface="+mj-lt"/>
                <a:ea typeface="+mj-ea"/>
                <a:cs typeface="+mj-cs"/>
              </a:rPr>
              <a:t>14 and those next to him were </a:t>
            </a:r>
            <a:r>
              <a:rPr lang="en-US" sz="1100" b="1" kern="1200" cap="all" baseline="0" dirty="0" err="1">
                <a:latin typeface="+mj-lt"/>
                <a:ea typeface="+mj-ea"/>
                <a:cs typeface="+mj-cs"/>
              </a:rPr>
              <a:t>Carshena</a:t>
            </a:r>
            <a:r>
              <a:rPr lang="en-US" sz="1100" b="1" kern="1200" cap="all" baseline="0" dirty="0">
                <a:latin typeface="+mj-lt"/>
                <a:ea typeface="+mj-ea"/>
                <a:cs typeface="+mj-cs"/>
              </a:rPr>
              <a:t>, </a:t>
            </a:r>
            <a:r>
              <a:rPr lang="en-US" sz="1100" b="1" kern="1200" cap="all" baseline="0" dirty="0" err="1">
                <a:latin typeface="+mj-lt"/>
                <a:ea typeface="+mj-ea"/>
                <a:cs typeface="+mj-cs"/>
              </a:rPr>
              <a:t>Shethar</a:t>
            </a:r>
            <a:r>
              <a:rPr lang="en-US" sz="1100" b="1" kern="1200" cap="all" baseline="0" dirty="0">
                <a:latin typeface="+mj-lt"/>
                <a:ea typeface="+mj-ea"/>
                <a:cs typeface="+mj-cs"/>
              </a:rPr>
              <a:t>, </a:t>
            </a:r>
            <a:r>
              <a:rPr lang="en-US" sz="1100" b="1" kern="1200" cap="all" baseline="0" dirty="0" err="1">
                <a:latin typeface="+mj-lt"/>
                <a:ea typeface="+mj-ea"/>
                <a:cs typeface="+mj-cs"/>
              </a:rPr>
              <a:t>Admatha</a:t>
            </a:r>
            <a:r>
              <a:rPr lang="en-US" sz="1100" b="1" kern="1200" cap="all" baseline="0" dirty="0">
                <a:latin typeface="+mj-lt"/>
                <a:ea typeface="+mj-ea"/>
                <a:cs typeface="+mj-cs"/>
              </a:rPr>
              <a:t>, Tarshish, Meres, </a:t>
            </a:r>
            <a:r>
              <a:rPr lang="en-US" sz="1100" b="1" kern="1200" cap="all" baseline="0" dirty="0" err="1">
                <a:latin typeface="+mj-lt"/>
                <a:ea typeface="+mj-ea"/>
                <a:cs typeface="+mj-cs"/>
              </a:rPr>
              <a:t>Marsena</a:t>
            </a:r>
            <a:r>
              <a:rPr lang="en-US" sz="1100" b="1" kern="1200" cap="all" baseline="0" dirty="0">
                <a:latin typeface="+mj-lt"/>
                <a:ea typeface="+mj-ea"/>
                <a:cs typeface="+mj-cs"/>
              </a:rPr>
              <a:t>, and </a:t>
            </a:r>
            <a:r>
              <a:rPr lang="en-US" sz="1100" b="1" kern="1200" cap="all" baseline="0" dirty="0" err="1">
                <a:latin typeface="+mj-lt"/>
                <a:ea typeface="+mj-ea"/>
                <a:cs typeface="+mj-cs"/>
              </a:rPr>
              <a:t>Memucan</a:t>
            </a:r>
            <a:r>
              <a:rPr lang="en-US" sz="1100" b="1" kern="1200" cap="all" baseline="0" dirty="0">
                <a:latin typeface="+mj-lt"/>
                <a:ea typeface="+mj-ea"/>
                <a:cs typeface="+mj-cs"/>
              </a:rPr>
              <a:t>, the seven officials of Persia and Media, who had access to the king, and sat first in the kingdom):</a:t>
            </a:r>
          </a:p>
        </p:txBody>
      </p:sp>
      <p:sp>
        <p:nvSpPr>
          <p:cNvPr id="2" name="TextBox 1">
            <a:extLst>
              <a:ext uri="{FF2B5EF4-FFF2-40B4-BE49-F238E27FC236}">
                <a16:creationId xmlns:a16="http://schemas.microsoft.com/office/drawing/2014/main" id="{355919DE-EB1C-5816-2808-5529C6E10FDC}"/>
              </a:ext>
            </a:extLst>
          </p:cNvPr>
          <p:cNvSpPr txBox="1"/>
          <p:nvPr/>
        </p:nvSpPr>
        <p:spPr>
          <a:xfrm>
            <a:off x="358219" y="1703831"/>
            <a:ext cx="8644379" cy="3980531"/>
          </a:xfrm>
          <a:prstGeom prst="rect">
            <a:avLst/>
          </a:prstGeom>
        </p:spPr>
        <p:txBody>
          <a:bodyPr vert="horz" lIns="91440" tIns="45720" rIns="91440" bIns="45720" rtlCol="0">
            <a:normAutofit lnSpcReduction="10000"/>
          </a:bodyPr>
          <a:lstStyle/>
          <a:p>
            <a:pPr marL="285750" indent="-285750" defTabSz="914400">
              <a:lnSpc>
                <a:spcPct val="90000"/>
              </a:lnSpc>
              <a:spcBef>
                <a:spcPts val="360"/>
              </a:spcBef>
              <a:buFont typeface="Arial" panose="020B0604020202020204" pitchFamily="34" charset="0"/>
              <a:buChar char="•"/>
            </a:pPr>
            <a:r>
              <a:rPr lang="en-US" sz="1600" dirty="0">
                <a:solidFill>
                  <a:schemeClr val="accent6"/>
                </a:solidFill>
              </a:rPr>
              <a:t>“These wise men are designated as those "who knew the times," i.e., astrologers and magi, who give counsel according to celestial phenomena; comp. the wise men of Babylon, Daniel 2:27; Daniel 5:15; Isaiah 44:25; Isaiah 47:13; Jeremiah 50:35.” (Keil and </a:t>
            </a:r>
            <a:r>
              <a:rPr lang="en-US" sz="1600" dirty="0" err="1">
                <a:solidFill>
                  <a:schemeClr val="accent6"/>
                </a:solidFill>
              </a:rPr>
              <a:t>Delitzsch</a:t>
            </a:r>
            <a:r>
              <a:rPr lang="en-US" sz="1600" dirty="0">
                <a:solidFill>
                  <a:schemeClr val="accent6"/>
                </a:solidFill>
              </a:rPr>
              <a:t>)</a:t>
            </a:r>
          </a:p>
          <a:p>
            <a:pPr defTabSz="914400">
              <a:lnSpc>
                <a:spcPct val="90000"/>
              </a:lnSpc>
              <a:spcBef>
                <a:spcPts val="360"/>
              </a:spcBef>
              <a:buFont typeface="Arial" panose="020B0604020202020204" pitchFamily="34" charset="0"/>
            </a:pPr>
            <a:endParaRPr lang="en-US" sz="900" dirty="0">
              <a:solidFill>
                <a:schemeClr val="accent6"/>
              </a:solidFill>
            </a:endParaRPr>
          </a:p>
          <a:p>
            <a:pPr marL="285750" indent="-285750" defTabSz="914400">
              <a:lnSpc>
                <a:spcPct val="90000"/>
              </a:lnSpc>
              <a:spcBef>
                <a:spcPts val="360"/>
              </a:spcBef>
              <a:buFont typeface="Arial" panose="020B0604020202020204" pitchFamily="34" charset="0"/>
              <a:buChar char="•"/>
            </a:pPr>
            <a:r>
              <a:rPr lang="en-US" sz="1600" dirty="0">
                <a:solidFill>
                  <a:schemeClr val="accent6"/>
                </a:solidFill>
              </a:rPr>
              <a:t>“The seven princes of the Persians and Medes were also numbered either among the wise men who knew the times, or those who were skilled in the law. These seven princes are the seven king's counsellors of Ezra 7:14, and by their number of seven form a counterpart to the seven </a:t>
            </a:r>
            <a:r>
              <a:rPr lang="en-US" sz="1600" dirty="0" err="1">
                <a:solidFill>
                  <a:schemeClr val="accent6"/>
                </a:solidFill>
              </a:rPr>
              <a:t>Amshaspands</a:t>
            </a:r>
            <a:r>
              <a:rPr lang="en-US" sz="1600" dirty="0">
                <a:solidFill>
                  <a:schemeClr val="accent6"/>
                </a:solidFill>
              </a:rPr>
              <a:t>.” (KD)</a:t>
            </a:r>
          </a:p>
          <a:p>
            <a:pPr defTabSz="914400">
              <a:lnSpc>
                <a:spcPct val="90000"/>
              </a:lnSpc>
              <a:spcBef>
                <a:spcPts val="360"/>
              </a:spcBef>
              <a:buFont typeface="Arial" panose="020B0604020202020204" pitchFamily="34" charset="0"/>
            </a:pPr>
            <a:endParaRPr lang="en-US" sz="900" dirty="0">
              <a:solidFill>
                <a:schemeClr val="accent6"/>
              </a:solidFill>
            </a:endParaRPr>
          </a:p>
          <a:p>
            <a:pPr marL="285750" indent="-285750" defTabSz="914400">
              <a:lnSpc>
                <a:spcPct val="90000"/>
              </a:lnSpc>
              <a:spcBef>
                <a:spcPts val="360"/>
              </a:spcBef>
              <a:buFont typeface="Arial" panose="020B0604020202020204" pitchFamily="34" charset="0"/>
              <a:buChar char="•"/>
            </a:pPr>
            <a:r>
              <a:rPr lang="en-US" sz="1600" dirty="0">
                <a:solidFill>
                  <a:schemeClr val="accent6"/>
                </a:solidFill>
              </a:rPr>
              <a:t>The figure seven, a number signifying complete or finished group, recurs throughout the chapter; Vashti is summoned on the seventh day, the kings sends seven eunuchs to fetch her, he consults seven wise men, and seven noble men.” (The New Interpreters Bible.)</a:t>
            </a:r>
          </a:p>
          <a:p>
            <a:pPr defTabSz="914400">
              <a:lnSpc>
                <a:spcPct val="90000"/>
              </a:lnSpc>
              <a:spcBef>
                <a:spcPts val="360"/>
              </a:spcBef>
              <a:buFont typeface="Arial" panose="020B0604020202020204" pitchFamily="34" charset="0"/>
            </a:pPr>
            <a:endParaRPr lang="en-US" sz="900" dirty="0">
              <a:solidFill>
                <a:schemeClr val="accent6"/>
              </a:solidFill>
            </a:endParaRPr>
          </a:p>
          <a:p>
            <a:pPr marL="285750" indent="-285750" defTabSz="914400">
              <a:lnSpc>
                <a:spcPct val="90000"/>
              </a:lnSpc>
              <a:spcBef>
                <a:spcPts val="360"/>
              </a:spcBef>
              <a:buFont typeface="Arial" panose="020B0604020202020204" pitchFamily="34" charset="0"/>
              <a:buChar char="•"/>
            </a:pPr>
            <a:r>
              <a:rPr lang="en-US" sz="1600" dirty="0">
                <a:solidFill>
                  <a:schemeClr val="accent6"/>
                </a:solidFill>
              </a:rPr>
              <a:t>Consequences for Esther if Vashti is killed Vs. Vanquished.</a:t>
            </a:r>
          </a:p>
          <a:p>
            <a:pPr marL="742950" lvl="1" indent="-285750" defTabSz="914400">
              <a:lnSpc>
                <a:spcPct val="90000"/>
              </a:lnSpc>
              <a:spcBef>
                <a:spcPts val="360"/>
              </a:spcBef>
              <a:buFont typeface="Arial" panose="020B0604020202020204" pitchFamily="34" charset="0"/>
              <a:buChar char="•"/>
            </a:pPr>
            <a:r>
              <a:rPr lang="en-US" sz="1600" dirty="0">
                <a:solidFill>
                  <a:schemeClr val="accent6"/>
                </a:solidFill>
              </a:rPr>
              <a:t>An apologia for the enthronement of Esther, “One more worthy than Vashti”</a:t>
            </a:r>
          </a:p>
          <a:p>
            <a:pPr marL="742950" lvl="1" indent="-285750" defTabSz="914400">
              <a:lnSpc>
                <a:spcPct val="90000"/>
              </a:lnSpc>
              <a:spcBef>
                <a:spcPts val="360"/>
              </a:spcBef>
              <a:buFont typeface="Arial" panose="020B0604020202020204" pitchFamily="34" charset="0"/>
              <a:buChar char="•"/>
            </a:pPr>
            <a:r>
              <a:rPr lang="en-US" sz="1600" dirty="0">
                <a:solidFill>
                  <a:schemeClr val="accent6"/>
                </a:solidFill>
              </a:rPr>
              <a:t>Not a replacement for a beloved queen who has become a victim and heroine among the people, but</a:t>
            </a:r>
          </a:p>
          <a:p>
            <a:pPr marL="742950" lvl="1" indent="-285750" defTabSz="914400">
              <a:lnSpc>
                <a:spcPct val="90000"/>
              </a:lnSpc>
              <a:spcBef>
                <a:spcPts val="360"/>
              </a:spcBef>
              <a:buFont typeface="Arial" panose="020B0604020202020204" pitchFamily="34" charset="0"/>
              <a:buChar char="•"/>
            </a:pPr>
            <a:r>
              <a:rPr lang="en-US" sz="1600" dirty="0">
                <a:solidFill>
                  <a:schemeClr val="accent6"/>
                </a:solidFill>
              </a:rPr>
              <a:t>A replacement for a disgraced and disobedient queen. “One more worthy!”</a:t>
            </a:r>
          </a:p>
          <a:p>
            <a:pPr marL="742950" lvl="1" indent="-285750" defTabSz="914400">
              <a:lnSpc>
                <a:spcPct val="90000"/>
              </a:lnSpc>
              <a:spcBef>
                <a:spcPts val="360"/>
              </a:spcBef>
              <a:buFont typeface="Arial" panose="020B0604020202020204" pitchFamily="34" charset="0"/>
              <a:buChar char="•"/>
            </a:pPr>
            <a:endParaRPr lang="en-US" sz="900" dirty="0">
              <a:solidFill>
                <a:schemeClr val="accent6"/>
              </a:solidFill>
            </a:endParaRP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a:xfrm>
            <a:off x="10945368" y="457200"/>
            <a:ext cx="987552" cy="274320"/>
          </a:xfrm>
        </p:spPr>
        <p:txBody>
          <a:bodyPr vert="horz" lIns="91440" tIns="45720" rIns="91440" bIns="45720" rtlCol="0" anchor="ctr">
            <a:normAutofit/>
          </a:bodyPr>
          <a:lstStyle/>
          <a:p>
            <a:pPr>
              <a:spcAft>
                <a:spcPts val="600"/>
              </a:spcAft>
            </a:pPr>
            <a:fld id="{48F63A3B-78C7-47BE-AE5E-E10140E04643}" type="slidenum">
              <a:rPr lang="en-US" smtClean="0"/>
              <a:pPr>
                <a:spcAft>
                  <a:spcPts val="600"/>
                </a:spcAft>
              </a:pPr>
              <a:t>10</a:t>
            </a:fld>
            <a:endParaRPr lang="en-US"/>
          </a:p>
        </p:txBody>
      </p:sp>
      <p:sp>
        <p:nvSpPr>
          <p:cNvPr id="14" name="Footer Placeholder 13">
            <a:extLst>
              <a:ext uri="{FF2B5EF4-FFF2-40B4-BE49-F238E27FC236}">
                <a16:creationId xmlns:a16="http://schemas.microsoft.com/office/drawing/2014/main" id="{03571BF2-FCCE-E7A0-736D-9168D2BBFF63}"/>
              </a:ext>
            </a:extLst>
          </p:cNvPr>
          <p:cNvSpPr>
            <a:spLocks noGrp="1"/>
          </p:cNvSpPr>
          <p:nvPr>
            <p:ph type="ftr" sz="quarter" idx="13"/>
          </p:nvPr>
        </p:nvSpPr>
        <p:spPr>
          <a:xfrm>
            <a:off x="621792" y="457200"/>
            <a:ext cx="3200400" cy="274320"/>
          </a:xfrm>
        </p:spPr>
        <p:txBody>
          <a:bodyPr vert="horz" lIns="91440" tIns="45720" rIns="91440" bIns="45720" rtlCol="0" anchor="ctr">
            <a:normAutofit/>
          </a:bodyPr>
          <a:lstStyle/>
          <a:p>
            <a:pPr>
              <a:spcAft>
                <a:spcPts val="600"/>
              </a:spcAft>
            </a:pPr>
            <a:r>
              <a:rPr lang="en-US" kern="1200" dirty="0">
                <a:latin typeface="Arial" panose="020B0604020202020204" pitchFamily="34" charset="0"/>
                <a:ea typeface="+mn-ea"/>
                <a:cs typeface="Arial" panose="020B0604020202020204" pitchFamily="34" charset="0"/>
              </a:rPr>
              <a:t>Esther 1:10-22</a:t>
            </a:r>
          </a:p>
        </p:txBody>
      </p:sp>
    </p:spTree>
    <p:extLst>
      <p:ext uri="{BB962C8B-B14F-4D97-AF65-F5344CB8AC3E}">
        <p14:creationId xmlns:p14="http://schemas.microsoft.com/office/powerpoint/2010/main" val="3178737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657600" y="1113183"/>
            <a:ext cx="8275320" cy="5359179"/>
          </a:xfrm>
        </p:spPr>
        <p:txBody>
          <a:bodyPr/>
          <a:lstStyle/>
          <a:p>
            <a:r>
              <a:rPr lang="en-US" dirty="0"/>
              <a:t> 15-16  “According to the law, what is to be done to Queen Vashti because she has not performed the command of King Ahasuerus conveyed by the eunuchs?’ Then </a:t>
            </a:r>
            <a:r>
              <a:rPr lang="en-US" dirty="0" err="1"/>
              <a:t>Memucan</a:t>
            </a:r>
            <a:r>
              <a:rPr lang="en-US" dirty="0"/>
              <a:t> said in the presence of the king and the officials, ‘Not only has Queen Vashti done wrong to the king, but also to all the officials and all the peoples who are in all the provinces of King Ahasuerus.”</a:t>
            </a:r>
          </a:p>
          <a:p>
            <a:endParaRPr lang="en-US" sz="900" dirty="0"/>
          </a:p>
          <a:p>
            <a:pPr marL="285750" indent="-285750">
              <a:buFont typeface="Arial" panose="020B0604020202020204" pitchFamily="34" charset="0"/>
              <a:buChar char="•"/>
            </a:pPr>
            <a:r>
              <a:rPr lang="en-US" dirty="0"/>
              <a:t>The disobedience of one leads to the disobedience of all. The queen acts as a representative spouse to all spouses of noblemen around the 127 provinces. </a:t>
            </a:r>
          </a:p>
          <a:p>
            <a:pPr marL="285750" indent="-285750">
              <a:buFont typeface="Arial" panose="020B0604020202020204" pitchFamily="34" charset="0"/>
              <a:buChar char="•"/>
            </a:pPr>
            <a:r>
              <a:rPr lang="en-US" dirty="0"/>
              <a:t>Literally, "According to law, what is there to do to queen Vashti?" Law is given the prominent place, as though the king would say, ‘Let us put aside feeling, and simply consider what the law is. If a queen disobeys the king openly in the face of his court, what, according to law, is to be done to her?’</a:t>
            </a:r>
          </a:p>
          <a:p>
            <a:pPr marL="285750" indent="-285750">
              <a:buFont typeface="Arial" panose="020B0604020202020204" pitchFamily="34" charset="0"/>
              <a:buChar char="•"/>
            </a:pPr>
            <a:r>
              <a:rPr lang="en-US" dirty="0"/>
              <a:t>This is a rather detached and dispassionate legal consultation, “as though the king were considering the matter quite dispassionately, and simply in the interests of his kingdom.” (Cambridge Bible).</a:t>
            </a:r>
          </a:p>
          <a:p>
            <a:pPr marL="285750" indent="-285750">
              <a:buFont typeface="Arial" panose="020B0604020202020204" pitchFamily="34" charset="0"/>
              <a:buChar char="•"/>
            </a:pPr>
            <a:r>
              <a:rPr lang="en-US" dirty="0"/>
              <a:t>The words of </a:t>
            </a:r>
            <a:r>
              <a:rPr lang="en-US" dirty="0" err="1"/>
              <a:t>Memucan</a:t>
            </a:r>
            <a:r>
              <a:rPr lang="en-US" dirty="0"/>
              <a:t> imply that Vashti has given women around the empire  “an example and encouragement to contemn and disobey their husbands.” (In the eyes of Persian law, this) “is a crime of a high nature, and therefore deserves an exemplary punishment.” (Benson Commentary.)</a:t>
            </a:r>
          </a:p>
          <a:p>
            <a:pPr marL="285750" indent="-285750">
              <a:buFont typeface="Arial" panose="020B0604020202020204" pitchFamily="34" charset="0"/>
              <a:buChar char="•"/>
            </a:pPr>
            <a:r>
              <a:rPr lang="en-US" dirty="0"/>
              <a:t>“With the servility to be expected in an Oriental and a courtier, </a:t>
            </a:r>
            <a:r>
              <a:rPr lang="en-US" dirty="0" err="1"/>
              <a:t>Memucan</a:t>
            </a:r>
            <a:r>
              <a:rPr lang="en-US" dirty="0"/>
              <a:t> throws himself wholly on the king's side - insinuates no word of blame against his royal master, on whom in justice the whole blame rested; but sets himself to make the worst he can of Vashti's conduct, which (he says) was a wrong not to Ahasuerus only, but to the whole male population of the empire.” (Pulpit Commentary.)  </a:t>
            </a:r>
          </a:p>
        </p:txBody>
      </p:sp>
      <p:sp>
        <p:nvSpPr>
          <p:cNvPr id="14" name="Footer Placeholder 13">
            <a:extLst>
              <a:ext uri="{FF2B5EF4-FFF2-40B4-BE49-F238E27FC236}">
                <a16:creationId xmlns:a16="http://schemas.microsoft.com/office/drawing/2014/main" id="{03571BF2-FCCE-E7A0-736D-9168D2BBFF63}"/>
              </a:ext>
            </a:extLst>
          </p:cNvPr>
          <p:cNvSpPr>
            <a:spLocks noGrp="1"/>
          </p:cNvSpPr>
          <p:nvPr>
            <p:ph type="ftr" sz="quarter" idx="11"/>
          </p:nvPr>
        </p:nvSpPr>
        <p:spPr/>
        <p:txBody>
          <a:bodyPr/>
          <a:lstStyle/>
          <a:p>
            <a:r>
              <a:rPr lang="en-US" dirty="0"/>
              <a:t>Esther 1: 10-22</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11</a:t>
            </a:fld>
            <a:endParaRPr lang="en-US" dirty="0"/>
          </a:p>
        </p:txBody>
      </p:sp>
    </p:spTree>
    <p:extLst>
      <p:ext uri="{BB962C8B-B14F-4D97-AF65-F5344CB8AC3E}">
        <p14:creationId xmlns:p14="http://schemas.microsoft.com/office/powerpoint/2010/main" val="3148376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type="title"/>
          </p:nvPr>
        </p:nvSpPr>
        <p:spPr>
          <a:xfrm>
            <a:off x="528372" y="935736"/>
            <a:ext cx="9044998" cy="600833"/>
          </a:xfrm>
        </p:spPr>
        <p:txBody>
          <a:bodyPr vert="horz" lIns="91440" tIns="45720" rIns="91440" bIns="45720" rtlCol="0" anchor="t">
            <a:normAutofit fontScale="90000"/>
          </a:bodyPr>
          <a:lstStyle/>
          <a:p>
            <a:pPr>
              <a:lnSpc>
                <a:spcPct val="90000"/>
              </a:lnSpc>
            </a:pPr>
            <a:r>
              <a:rPr lang="en-US" sz="1100" b="1" kern="1200" cap="all" baseline="0" dirty="0">
                <a:latin typeface="+mj-lt"/>
                <a:ea typeface="+mj-ea"/>
                <a:cs typeface="+mj-cs"/>
              </a:rPr>
              <a:t>17-18 For this deed of the queen will be made known to all women, causing them to look with contempt on their husbands, since they will say, “King Ahasuerus commanded Queen Vashti to be brought before him, and she did not come. 18 This very day the noble ladies of Persia and Media who have heard of the queen’s behavior will rebel against the king’s officials, and there will be no end of contempt and wrath!” </a:t>
            </a:r>
          </a:p>
        </p:txBody>
      </p:sp>
      <p:sp>
        <p:nvSpPr>
          <p:cNvPr id="4" name="TextBox 3">
            <a:extLst>
              <a:ext uri="{FF2B5EF4-FFF2-40B4-BE49-F238E27FC236}">
                <a16:creationId xmlns:a16="http://schemas.microsoft.com/office/drawing/2014/main" id="{79E8908B-F703-00F1-EB36-06930B5A274B}"/>
              </a:ext>
            </a:extLst>
          </p:cNvPr>
          <p:cNvSpPr txBox="1"/>
          <p:nvPr/>
        </p:nvSpPr>
        <p:spPr>
          <a:xfrm>
            <a:off x="528372" y="1828250"/>
            <a:ext cx="8295587" cy="4253720"/>
          </a:xfrm>
          <a:prstGeom prst="rect">
            <a:avLst/>
          </a:prstGeom>
        </p:spPr>
        <p:txBody>
          <a:bodyPr vert="horz" lIns="91440" tIns="45720" rIns="91440" bIns="45720" rtlCol="0">
            <a:normAutofit/>
          </a:bodyPr>
          <a:lstStyle/>
          <a:p>
            <a:pPr marL="285750" indent="-285750" defTabSz="914400">
              <a:lnSpc>
                <a:spcPct val="90000"/>
              </a:lnSpc>
              <a:spcBef>
                <a:spcPts val="360"/>
              </a:spcBef>
              <a:buFont typeface="Arial" panose="020B0604020202020204" pitchFamily="34" charset="0"/>
              <a:buChar char="•"/>
            </a:pPr>
            <a:r>
              <a:rPr lang="en-US" dirty="0">
                <a:solidFill>
                  <a:schemeClr val="accent6"/>
                </a:solidFill>
              </a:rPr>
              <a:t>“The response of </a:t>
            </a:r>
            <a:r>
              <a:rPr lang="en-US" dirty="0" err="1">
                <a:solidFill>
                  <a:schemeClr val="accent6"/>
                </a:solidFill>
              </a:rPr>
              <a:t>Memucan</a:t>
            </a:r>
            <a:r>
              <a:rPr lang="en-US" dirty="0">
                <a:solidFill>
                  <a:schemeClr val="accent6"/>
                </a:solidFill>
              </a:rPr>
              <a:t> seems out of proportion to the crime. What has been a matter of personal disobedience suddenly becomes an affair of state, affecting all husbands an wives and threatening the stability of the kingdom.” (JSB).</a:t>
            </a:r>
          </a:p>
          <a:p>
            <a:pPr defTabSz="914400">
              <a:lnSpc>
                <a:spcPct val="90000"/>
              </a:lnSpc>
              <a:spcBef>
                <a:spcPts val="360"/>
              </a:spcBef>
              <a:buFont typeface="Arial" panose="020B0604020202020204" pitchFamily="34" charset="0"/>
            </a:pPr>
            <a:endParaRPr lang="en-US" dirty="0">
              <a:solidFill>
                <a:schemeClr val="accent6"/>
              </a:solidFill>
            </a:endParaRPr>
          </a:p>
          <a:p>
            <a:pPr marL="285750" indent="-285750" defTabSz="914400">
              <a:lnSpc>
                <a:spcPct val="90000"/>
              </a:lnSpc>
              <a:spcBef>
                <a:spcPts val="360"/>
              </a:spcBef>
              <a:buFont typeface="Arial" panose="020B0604020202020204" pitchFamily="34" charset="0"/>
              <a:buChar char="•"/>
            </a:pPr>
            <a:r>
              <a:rPr lang="en-US" dirty="0">
                <a:solidFill>
                  <a:schemeClr val="accent6"/>
                </a:solidFill>
              </a:rPr>
              <a:t>This mat be part of the implied humor in the story, “The pompous Persian turn a personal affront, which could be easily resolved, into a national crisis.” (Ibid). </a:t>
            </a:r>
          </a:p>
          <a:p>
            <a:pPr defTabSz="914400">
              <a:lnSpc>
                <a:spcPct val="90000"/>
              </a:lnSpc>
              <a:spcBef>
                <a:spcPts val="360"/>
              </a:spcBef>
              <a:buFont typeface="Arial" panose="020B0604020202020204" pitchFamily="34" charset="0"/>
            </a:pPr>
            <a:endParaRPr lang="en-US" dirty="0">
              <a:solidFill>
                <a:schemeClr val="accent6"/>
              </a:solidFill>
            </a:endParaRPr>
          </a:p>
          <a:p>
            <a:pPr marL="285750" indent="-285750" defTabSz="914400">
              <a:lnSpc>
                <a:spcPct val="90000"/>
              </a:lnSpc>
              <a:spcBef>
                <a:spcPts val="360"/>
              </a:spcBef>
              <a:buFont typeface="Arial" panose="020B0604020202020204" pitchFamily="34" charset="0"/>
              <a:buChar char="•"/>
            </a:pPr>
            <a:r>
              <a:rPr lang="en-US" dirty="0">
                <a:solidFill>
                  <a:schemeClr val="accent6"/>
                </a:solidFill>
              </a:rPr>
              <a:t>The dignity of Persian men is so precarious that the actions of one woman threaten the whole house of cards. The king must take action not only within his own household, but throughout the entire kingdom as well; not only against Vashti, but also against all women; and not only for the sake of his own dignity, but for the peace and stability of all families. It is difficult to respect such silliness.” (JSB).</a:t>
            </a:r>
          </a:p>
          <a:p>
            <a:pPr marL="285750" indent="-285750" defTabSz="914400">
              <a:lnSpc>
                <a:spcPct val="90000"/>
              </a:lnSpc>
              <a:spcBef>
                <a:spcPts val="360"/>
              </a:spcBef>
              <a:buFont typeface="Arial" panose="020B0604020202020204" pitchFamily="34" charset="0"/>
              <a:buChar char="•"/>
            </a:pPr>
            <a:endParaRPr lang="en-US" sz="1200" dirty="0">
              <a:solidFill>
                <a:schemeClr val="accent6"/>
              </a:solidFill>
            </a:endParaRP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a:xfrm>
            <a:off x="10945368" y="457200"/>
            <a:ext cx="987552" cy="274320"/>
          </a:xfrm>
        </p:spPr>
        <p:txBody>
          <a:bodyPr vert="horz" lIns="91440" tIns="45720" rIns="91440" bIns="45720" rtlCol="0" anchor="ctr">
            <a:normAutofit/>
          </a:bodyPr>
          <a:lstStyle/>
          <a:p>
            <a:pPr>
              <a:spcAft>
                <a:spcPts val="600"/>
              </a:spcAft>
            </a:pPr>
            <a:fld id="{48F63A3B-78C7-47BE-AE5E-E10140E04643}" type="slidenum">
              <a:rPr lang="en-US" smtClean="0"/>
              <a:pPr>
                <a:spcAft>
                  <a:spcPts val="600"/>
                </a:spcAft>
              </a:pPr>
              <a:t>12</a:t>
            </a:fld>
            <a:endParaRPr lang="en-US"/>
          </a:p>
        </p:txBody>
      </p:sp>
      <p:sp>
        <p:nvSpPr>
          <p:cNvPr id="14" name="Footer Placeholder 13">
            <a:extLst>
              <a:ext uri="{FF2B5EF4-FFF2-40B4-BE49-F238E27FC236}">
                <a16:creationId xmlns:a16="http://schemas.microsoft.com/office/drawing/2014/main" id="{03571BF2-FCCE-E7A0-736D-9168D2BBFF63}"/>
              </a:ext>
            </a:extLst>
          </p:cNvPr>
          <p:cNvSpPr>
            <a:spLocks noGrp="1"/>
          </p:cNvSpPr>
          <p:nvPr>
            <p:ph type="ftr" sz="quarter" idx="13"/>
          </p:nvPr>
        </p:nvSpPr>
        <p:spPr>
          <a:xfrm>
            <a:off x="621792" y="457200"/>
            <a:ext cx="3200400" cy="274320"/>
          </a:xfrm>
        </p:spPr>
        <p:txBody>
          <a:bodyPr vert="horz" lIns="91440" tIns="45720" rIns="91440" bIns="45720" rtlCol="0" anchor="ctr">
            <a:normAutofit/>
          </a:bodyPr>
          <a:lstStyle/>
          <a:p>
            <a:pPr>
              <a:spcAft>
                <a:spcPts val="600"/>
              </a:spcAft>
            </a:pPr>
            <a:r>
              <a:rPr lang="en-US" kern="1200" dirty="0">
                <a:latin typeface="Arial" panose="020B0604020202020204" pitchFamily="34" charset="0"/>
                <a:ea typeface="+mn-ea"/>
                <a:cs typeface="Arial" panose="020B0604020202020204" pitchFamily="34" charset="0"/>
              </a:rPr>
              <a:t>Esther 1:10-22</a:t>
            </a:r>
          </a:p>
        </p:txBody>
      </p:sp>
    </p:spTree>
    <p:extLst>
      <p:ext uri="{BB962C8B-B14F-4D97-AF65-F5344CB8AC3E}">
        <p14:creationId xmlns:p14="http://schemas.microsoft.com/office/powerpoint/2010/main" val="288803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586038" y="838864"/>
            <a:ext cx="8275320" cy="1343770"/>
          </a:xfrm>
        </p:spPr>
        <p:txBody>
          <a:bodyPr/>
          <a:lstStyle/>
          <a:p>
            <a:r>
              <a:rPr lang="en-US" dirty="0"/>
              <a:t>19-20 “If it pleases the king, let a royal order go out from him, and let it be written among the laws of the Persians and the Medes so that it may not be altered, that Vashti is never again to come before King Ahasuerus; and let the king give her royal position to another who is better than she. So when the decree made by the king is proclaimed throughout all his kingdom, vast as it is, all women will give honor to their husbands, high and low alike.’”</a:t>
            </a:r>
          </a:p>
          <a:p>
            <a:endParaRPr lang="en-US" dirty="0"/>
          </a:p>
        </p:txBody>
      </p:sp>
      <p:sp>
        <p:nvSpPr>
          <p:cNvPr id="14" name="Footer Placeholder 13">
            <a:extLst>
              <a:ext uri="{FF2B5EF4-FFF2-40B4-BE49-F238E27FC236}">
                <a16:creationId xmlns:a16="http://schemas.microsoft.com/office/drawing/2014/main" id="{03571BF2-FCCE-E7A0-736D-9168D2BBFF63}"/>
              </a:ext>
            </a:extLst>
          </p:cNvPr>
          <p:cNvSpPr>
            <a:spLocks noGrp="1"/>
          </p:cNvSpPr>
          <p:nvPr>
            <p:ph type="ftr" sz="quarter" idx="11"/>
          </p:nvPr>
        </p:nvSpPr>
        <p:spPr/>
        <p:txBody>
          <a:bodyPr/>
          <a:lstStyle/>
          <a:p>
            <a:r>
              <a:rPr lang="en-US" dirty="0"/>
              <a:t>Esther 1:10-22</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13</a:t>
            </a:fld>
            <a:endParaRPr lang="en-US" dirty="0"/>
          </a:p>
        </p:txBody>
      </p:sp>
      <p:sp>
        <p:nvSpPr>
          <p:cNvPr id="2" name="TextBox 1">
            <a:extLst>
              <a:ext uri="{FF2B5EF4-FFF2-40B4-BE49-F238E27FC236}">
                <a16:creationId xmlns:a16="http://schemas.microsoft.com/office/drawing/2014/main" id="{CBCC1925-8C48-0F0D-A032-A4083082FD66}"/>
              </a:ext>
            </a:extLst>
          </p:cNvPr>
          <p:cNvSpPr txBox="1"/>
          <p:nvPr/>
        </p:nvSpPr>
        <p:spPr>
          <a:xfrm>
            <a:off x="3781243" y="2182634"/>
            <a:ext cx="8100391" cy="4247317"/>
          </a:xfrm>
          <a:prstGeom prst="rect">
            <a:avLst/>
          </a:prstGeom>
          <a:noFill/>
        </p:spPr>
        <p:txBody>
          <a:bodyPr wrap="square" rtlCol="0">
            <a:spAutoFit/>
          </a:bodyPr>
          <a:lstStyle/>
          <a:p>
            <a:pPr marL="285750" indent="-285750">
              <a:buFont typeface="Arial" panose="020B0604020202020204" pitchFamily="34" charset="0"/>
              <a:buChar char="•"/>
            </a:pPr>
            <a:r>
              <a:rPr lang="en-US" dirty="0"/>
              <a:t>The king decides to implement the advice of his council of advice. And letters are sent to the entire kingdom. The Persians have an excellent postal system, necessary in such a vast empire. (JSB)</a:t>
            </a:r>
          </a:p>
          <a:p>
            <a:endParaRPr lang="en-US" sz="900" dirty="0"/>
          </a:p>
          <a:p>
            <a:pPr marL="285750" indent="-285750">
              <a:buFont typeface="Arial" panose="020B0604020202020204" pitchFamily="34" charset="0"/>
              <a:buChar char="•"/>
            </a:pPr>
            <a:r>
              <a:rPr lang="en-US" dirty="0"/>
              <a:t>We must see the humor in the sequence of events in these verses: Although the queen is vanquished, the letter sent to the provinces does not mention Vashti even once. </a:t>
            </a:r>
          </a:p>
          <a:p>
            <a:endParaRPr lang="en-US" sz="900" dirty="0"/>
          </a:p>
          <a:p>
            <a:pPr marL="285750" indent="-285750">
              <a:buFont typeface="Arial" panose="020B0604020202020204" pitchFamily="34" charset="0"/>
              <a:buChar char="•"/>
            </a:pPr>
            <a:r>
              <a:rPr lang="en-US" dirty="0"/>
              <a:t>The advice to give Vashti’s place to one more worthy than her is an exaggerated response to a fairly minor crime. What is even more unusual is that a girl from the harem would be given the position. Persian kings married from seven families of honor and distinction and not from among the concubines or harem girls. “Another more worthy than Vashti” would have to come from one of these families. </a:t>
            </a:r>
          </a:p>
          <a:p>
            <a:endParaRPr lang="en-US" sz="900" dirty="0"/>
          </a:p>
          <a:p>
            <a:pPr marL="285750" indent="-285750">
              <a:buFont typeface="Arial" panose="020B0604020202020204" pitchFamily="34" charset="0"/>
              <a:buChar char="•"/>
            </a:pPr>
            <a:r>
              <a:rPr lang="en-US" dirty="0"/>
              <a:t>This then is creative writing, God’s hand behind the scenes, or both.</a:t>
            </a:r>
          </a:p>
        </p:txBody>
      </p:sp>
    </p:spTree>
    <p:extLst>
      <p:ext uri="{BB962C8B-B14F-4D97-AF65-F5344CB8AC3E}">
        <p14:creationId xmlns:p14="http://schemas.microsoft.com/office/powerpoint/2010/main" val="2846267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0B8C4B-3A3C-9FD1-59FB-1666C1F09376}"/>
              </a:ext>
            </a:extLst>
          </p:cNvPr>
          <p:cNvSpPr>
            <a:spLocks noGrp="1"/>
          </p:cNvSpPr>
          <p:nvPr>
            <p:ph idx="1"/>
          </p:nvPr>
        </p:nvSpPr>
        <p:spPr>
          <a:xfrm>
            <a:off x="3657600" y="850791"/>
            <a:ext cx="8275320" cy="5621572"/>
          </a:xfrm>
        </p:spPr>
        <p:txBody>
          <a:bodyPr/>
          <a:lstStyle/>
          <a:p>
            <a:r>
              <a:rPr lang="en-US" dirty="0"/>
              <a:t>21-22 “This advice pleased the king and the officials, and the king did as </a:t>
            </a:r>
            <a:r>
              <a:rPr lang="en-US" dirty="0" err="1"/>
              <a:t>Memucan</a:t>
            </a:r>
            <a:r>
              <a:rPr lang="en-US" dirty="0"/>
              <a:t> proposed; he sent letters to all the royal provinces, to every province in its own script and to every people in its own language, declaring that every man should be master in his own house.”</a:t>
            </a:r>
          </a:p>
        </p:txBody>
      </p:sp>
      <p:sp>
        <p:nvSpPr>
          <p:cNvPr id="14" name="Footer Placeholder 13">
            <a:extLst>
              <a:ext uri="{FF2B5EF4-FFF2-40B4-BE49-F238E27FC236}">
                <a16:creationId xmlns:a16="http://schemas.microsoft.com/office/drawing/2014/main" id="{03571BF2-FCCE-E7A0-736D-9168D2BBFF63}"/>
              </a:ext>
            </a:extLst>
          </p:cNvPr>
          <p:cNvSpPr>
            <a:spLocks noGrp="1"/>
          </p:cNvSpPr>
          <p:nvPr>
            <p:ph type="ftr" sz="quarter" idx="11"/>
          </p:nvPr>
        </p:nvSpPr>
        <p:spPr/>
        <p:txBody>
          <a:bodyPr/>
          <a:lstStyle/>
          <a:p>
            <a:r>
              <a:rPr lang="en-US" dirty="0"/>
              <a:t>Esther 1:10-22</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14</a:t>
            </a:fld>
            <a:endParaRPr lang="en-US" dirty="0"/>
          </a:p>
        </p:txBody>
      </p:sp>
      <p:sp>
        <p:nvSpPr>
          <p:cNvPr id="2" name="TextBox 1">
            <a:extLst>
              <a:ext uri="{FF2B5EF4-FFF2-40B4-BE49-F238E27FC236}">
                <a16:creationId xmlns:a16="http://schemas.microsoft.com/office/drawing/2014/main" id="{CB40F60A-241A-47E8-630A-AFE6C9BCD458}"/>
              </a:ext>
            </a:extLst>
          </p:cNvPr>
          <p:cNvSpPr txBox="1"/>
          <p:nvPr/>
        </p:nvSpPr>
        <p:spPr>
          <a:xfrm>
            <a:off x="3792772" y="1876508"/>
            <a:ext cx="8213698" cy="4247317"/>
          </a:xfrm>
          <a:prstGeom prst="rect">
            <a:avLst/>
          </a:prstGeom>
          <a:noFill/>
        </p:spPr>
        <p:txBody>
          <a:bodyPr wrap="square" rtlCol="0">
            <a:spAutoFit/>
          </a:bodyPr>
          <a:lstStyle/>
          <a:p>
            <a:pPr marL="285750" indent="-285750">
              <a:buFont typeface="Arial" panose="020B0604020202020204" pitchFamily="34" charset="0"/>
              <a:buChar char="•"/>
            </a:pPr>
            <a:r>
              <a:rPr lang="en-US" dirty="0"/>
              <a:t>The letters say nothing about the vanishment of Vashti, which was the whole purpose of the action against her. This was to serve as an example to all women of the empire. “Obey or suffer Vashti’s fate!” Yet her name is not mentioned.</a:t>
            </a:r>
          </a:p>
          <a:p>
            <a:endParaRPr lang="en-US" sz="900" dirty="0"/>
          </a:p>
          <a:p>
            <a:pPr marL="285750" indent="-285750">
              <a:buFont typeface="Arial" panose="020B0604020202020204" pitchFamily="34" charset="0"/>
              <a:buChar char="•"/>
            </a:pPr>
            <a:r>
              <a:rPr lang="en-US" dirty="0"/>
              <a:t>Instead, a completely unnecessary new law is communicated, “Every man should be master pf his own home!” There is great irony here. The man who was not a master of his own home (couldn’t get his wife to obey him!) not declares that men should be in charge.</a:t>
            </a:r>
          </a:p>
          <a:p>
            <a:endParaRPr lang="en-US" sz="900" dirty="0"/>
          </a:p>
          <a:p>
            <a:pPr marL="285750" indent="-285750">
              <a:buFont typeface="Arial" panose="020B0604020202020204" pitchFamily="34" charset="0"/>
              <a:buChar char="•"/>
            </a:pPr>
            <a:r>
              <a:rPr lang="en-US" dirty="0"/>
              <a:t>This was already the practice of the empire. No historian has found any parts of Persia where men were subservient to women. In fact, women in general were ostracized, sexually exploited, trafficked from region to region, seen as inferior to even male children, etc. </a:t>
            </a:r>
          </a:p>
          <a:p>
            <a:endParaRPr lang="en-US" sz="900" dirty="0"/>
          </a:p>
          <a:p>
            <a:pPr marL="285750" indent="-285750">
              <a:buFont typeface="Arial" panose="020B0604020202020204" pitchFamily="34" charset="0"/>
              <a:buChar char="•"/>
            </a:pPr>
            <a:r>
              <a:rPr lang="en-US" dirty="0"/>
              <a:t>The edict in the letter, “A law which cannot be altered!” further ridicules the Mighty Xerxes of history, making him a weak husband, a weak king, a weak man. </a:t>
            </a:r>
          </a:p>
        </p:txBody>
      </p:sp>
    </p:spTree>
    <p:extLst>
      <p:ext uri="{BB962C8B-B14F-4D97-AF65-F5344CB8AC3E}">
        <p14:creationId xmlns:p14="http://schemas.microsoft.com/office/powerpoint/2010/main" val="1501910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Hogan's Heroes S02E12 Will The Real Adolf Please Stand Up Clip">
            <a:hlinkClick r:id="" action="ppaction://media"/>
            <a:extLst>
              <a:ext uri="{FF2B5EF4-FFF2-40B4-BE49-F238E27FC236}">
                <a16:creationId xmlns:a16="http://schemas.microsoft.com/office/drawing/2014/main" id="{BE57CAC6-5273-7F29-C748-59034E312772}"/>
              </a:ext>
            </a:extLst>
          </p:cNvPr>
          <p:cNvPicPr>
            <a:picLocks noGrp="1" noRot="1" noChangeAspect="1"/>
          </p:cNvPicPr>
          <p:nvPr>
            <p:ph idx="1"/>
            <a:videoFile r:link="rId1"/>
          </p:nvPr>
        </p:nvPicPr>
        <p:blipFill>
          <a:blip r:embed="rId3"/>
          <a:stretch>
            <a:fillRect/>
          </a:stretch>
        </p:blipFill>
        <p:spPr>
          <a:xfrm>
            <a:off x="1408292" y="731520"/>
            <a:ext cx="9715337" cy="5621338"/>
          </a:xfrm>
          <a:prstGeom prst="rect">
            <a:avLst/>
          </a:prstGeom>
        </p:spPr>
      </p:pic>
      <p:sp>
        <p:nvSpPr>
          <p:cNvPr id="14" name="Footer Placeholder 13">
            <a:extLst>
              <a:ext uri="{FF2B5EF4-FFF2-40B4-BE49-F238E27FC236}">
                <a16:creationId xmlns:a16="http://schemas.microsoft.com/office/drawing/2014/main" id="{03571BF2-FCCE-E7A0-736D-9168D2BBFF63}"/>
              </a:ext>
            </a:extLst>
          </p:cNvPr>
          <p:cNvSpPr>
            <a:spLocks noGrp="1"/>
          </p:cNvSpPr>
          <p:nvPr>
            <p:ph type="ftr" sz="quarter" idx="11"/>
          </p:nvPr>
        </p:nvSpPr>
        <p:spPr>
          <a:xfrm>
            <a:off x="1024128" y="316269"/>
            <a:ext cx="3200400" cy="274320"/>
          </a:xfrm>
        </p:spPr>
        <p:txBody>
          <a:bodyPr/>
          <a:lstStyle/>
          <a:p>
            <a:r>
              <a:rPr lang="en-US" dirty="0"/>
              <a:t>Esther 1:10-22</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fld id="{48F63A3B-78C7-47BE-AE5E-E10140E04643}" type="slidenum">
              <a:rPr lang="en-US" smtClean="0"/>
              <a:t>15</a:t>
            </a:fld>
            <a:endParaRPr lang="en-US" dirty="0"/>
          </a:p>
        </p:txBody>
      </p:sp>
    </p:spTree>
    <p:extLst>
      <p:ext uri="{BB962C8B-B14F-4D97-AF65-F5344CB8AC3E}">
        <p14:creationId xmlns:p14="http://schemas.microsoft.com/office/powerpoint/2010/main" val="88992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7D2E-080D-DBDD-73C4-3C38A2B77908}"/>
              </a:ext>
            </a:extLst>
          </p:cNvPr>
          <p:cNvSpPr>
            <a:spLocks noGrp="1"/>
          </p:cNvSpPr>
          <p:nvPr>
            <p:ph type="title"/>
          </p:nvPr>
        </p:nvSpPr>
        <p:spPr>
          <a:xfrm>
            <a:off x="6983376" y="490865"/>
            <a:ext cx="2907227" cy="476253"/>
          </a:xfrm>
        </p:spPr>
        <p:txBody>
          <a:bodyPr/>
          <a:lstStyle/>
          <a:p>
            <a:r>
              <a:rPr lang="en-US" sz="3200" dirty="0"/>
              <a:t>SUMMARY</a:t>
            </a:r>
            <a:r>
              <a:rPr lang="en-US" dirty="0"/>
              <a:t> </a:t>
            </a:r>
          </a:p>
        </p:txBody>
      </p:sp>
      <p:sp>
        <p:nvSpPr>
          <p:cNvPr id="4" name="Footer Placeholder 3">
            <a:extLst>
              <a:ext uri="{FF2B5EF4-FFF2-40B4-BE49-F238E27FC236}">
                <a16:creationId xmlns:a16="http://schemas.microsoft.com/office/drawing/2014/main" id="{D5BA2433-990B-A170-369A-3DF4A9B33BFA}"/>
              </a:ext>
            </a:extLst>
          </p:cNvPr>
          <p:cNvSpPr>
            <a:spLocks noGrp="1"/>
          </p:cNvSpPr>
          <p:nvPr>
            <p:ph type="ftr" sz="quarter" idx="13"/>
          </p:nvPr>
        </p:nvSpPr>
        <p:spPr/>
        <p:txBody>
          <a:bodyPr/>
          <a:lstStyle/>
          <a:p>
            <a:r>
              <a:rPr lang="en-US" dirty="0"/>
              <a:t>Esther 1:10-22</a:t>
            </a:r>
          </a:p>
        </p:txBody>
      </p:sp>
      <p:sp>
        <p:nvSpPr>
          <p:cNvPr id="5" name="Slide Number Placeholder 4">
            <a:extLst>
              <a:ext uri="{FF2B5EF4-FFF2-40B4-BE49-F238E27FC236}">
                <a16:creationId xmlns:a16="http://schemas.microsoft.com/office/drawing/2014/main" id="{BF7F20BE-640F-EFAB-3A43-2AA146DB42BF}"/>
              </a:ext>
            </a:extLst>
          </p:cNvPr>
          <p:cNvSpPr>
            <a:spLocks noGrp="1"/>
          </p:cNvSpPr>
          <p:nvPr>
            <p:ph type="sldNum" sz="quarter" idx="12"/>
          </p:nvPr>
        </p:nvSpPr>
        <p:spPr/>
        <p:txBody>
          <a:bodyPr/>
          <a:lstStyle/>
          <a:p>
            <a:fld id="{48F63A3B-78C7-47BE-AE5E-E10140E04643}" type="slidenum">
              <a:rPr lang="en-US" smtClean="0"/>
              <a:pPr/>
              <a:t>16</a:t>
            </a:fld>
            <a:endParaRPr lang="en-US" dirty="0"/>
          </a:p>
        </p:txBody>
      </p:sp>
      <p:sp>
        <p:nvSpPr>
          <p:cNvPr id="3" name="Content Placeholder 2">
            <a:extLst>
              <a:ext uri="{FF2B5EF4-FFF2-40B4-BE49-F238E27FC236}">
                <a16:creationId xmlns:a16="http://schemas.microsoft.com/office/drawing/2014/main" id="{2BE8FDE3-DBA4-6A04-C75D-E56FE92EF368}"/>
              </a:ext>
            </a:extLst>
          </p:cNvPr>
          <p:cNvSpPr>
            <a:spLocks noGrp="1"/>
          </p:cNvSpPr>
          <p:nvPr>
            <p:ph idx="1"/>
          </p:nvPr>
        </p:nvSpPr>
        <p:spPr>
          <a:xfrm>
            <a:off x="1178351" y="2111604"/>
            <a:ext cx="7258639" cy="3426612"/>
          </a:xfrm>
        </p:spPr>
        <p:txBody>
          <a:bodyPr/>
          <a:lstStyle/>
          <a:p>
            <a:r>
              <a:rPr lang="en-US" dirty="0"/>
              <a:t> </a:t>
            </a:r>
          </a:p>
          <a:p>
            <a:endParaRPr lang="en-US" dirty="0"/>
          </a:p>
        </p:txBody>
      </p:sp>
      <p:sp>
        <p:nvSpPr>
          <p:cNvPr id="6" name="TextBox 5">
            <a:extLst>
              <a:ext uri="{FF2B5EF4-FFF2-40B4-BE49-F238E27FC236}">
                <a16:creationId xmlns:a16="http://schemas.microsoft.com/office/drawing/2014/main" id="{D1F6B0AA-A59A-2B5A-29D0-D004D24B8CDD}"/>
              </a:ext>
            </a:extLst>
          </p:cNvPr>
          <p:cNvSpPr txBox="1"/>
          <p:nvPr/>
        </p:nvSpPr>
        <p:spPr>
          <a:xfrm>
            <a:off x="546754" y="1553999"/>
            <a:ext cx="8078771" cy="5078313"/>
          </a:xfrm>
          <a:prstGeom prst="rect">
            <a:avLst/>
          </a:prstGeom>
          <a:noFill/>
        </p:spPr>
        <p:txBody>
          <a:bodyPr wrap="square" rtlCol="0">
            <a:spAutoFit/>
          </a:bodyPr>
          <a:lstStyle/>
          <a:p>
            <a:r>
              <a:rPr lang="en-US" dirty="0"/>
              <a:t>The satirical tone of the book of Esther comes to the forefront in this passage. It raises several questions: Why does the king summon Vashti? Why does she refuse to come? Why does the king need to consult his advisers? Why would a domestic issue become a moment of crisis in the Empire? Why would the ultimate resolution of the issue (the letter sent to all the provinces) not include the name of the person who caused the new irreversible law?</a:t>
            </a:r>
          </a:p>
          <a:p>
            <a:endParaRPr lang="en-US" sz="900" dirty="0"/>
          </a:p>
          <a:p>
            <a:r>
              <a:rPr lang="en-US" dirty="0"/>
              <a:t>The character of Vashti the Queen serves as a foil to Esther the Queen, and very different fates await each. To many commentators Vashti is a feminist hero, opposing the male power structure with what little independence she has… however, in the book Vashti fails and Esther succeeds. </a:t>
            </a:r>
          </a:p>
          <a:p>
            <a:endParaRPr lang="en-US" sz="900" dirty="0"/>
          </a:p>
          <a:p>
            <a:r>
              <a:rPr lang="en-US" dirty="0"/>
              <a:t>The theme of Power –who has it, who loses it- will recur throughout the story of Esther. In this section, the all-powerfulness of Ahasuerus is revealed as a sham… to truly have power one must have accompanying wisdom and skill to exercise it. (JBC).</a:t>
            </a:r>
          </a:p>
          <a:p>
            <a:endParaRPr lang="en-US" dirty="0"/>
          </a:p>
          <a:p>
            <a:endParaRPr lang="en-US" dirty="0"/>
          </a:p>
          <a:p>
            <a:endParaRPr lang="en-US" dirty="0"/>
          </a:p>
        </p:txBody>
      </p:sp>
    </p:spTree>
    <p:extLst>
      <p:ext uri="{BB962C8B-B14F-4D97-AF65-F5344CB8AC3E}">
        <p14:creationId xmlns:p14="http://schemas.microsoft.com/office/powerpoint/2010/main" val="94818171"/>
      </p:ext>
    </p:extLst>
  </p:cSld>
  <p:clrMapOvr>
    <a:masterClrMapping/>
  </p:clrMapOvr>
</p:sld>
</file>

<file path=ppt/theme/theme1.xml><?xml version="1.0" encoding="utf-8"?>
<a:theme xmlns:a="http://schemas.openxmlformats.org/drawingml/2006/main" name="Office Theme">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DB3C0EA60150645973215B8AF38536E" ma:contentTypeVersion="10" ma:contentTypeDescription="Create a new document." ma:contentTypeScope="" ma:versionID="a1c97ebdd7114287aba4bf90049a3065">
  <xsd:schema xmlns:xsd="http://www.w3.org/2001/XMLSchema" xmlns:xs="http://www.w3.org/2001/XMLSchema" xmlns:p="http://schemas.microsoft.com/office/2006/metadata/properties" xmlns:ns3="696f5ef8-7c6d-4a4a-873b-fed5c0569139" xmlns:ns4="be77459a-1b94-49ca-ab86-7755d02dc852" targetNamespace="http://schemas.microsoft.com/office/2006/metadata/properties" ma:root="true" ma:fieldsID="bb35d5bbcaad6c7d5350b2c5347740c0" ns3:_="" ns4:_="">
    <xsd:import namespace="696f5ef8-7c6d-4a4a-873b-fed5c0569139"/>
    <xsd:import namespace="be77459a-1b94-49ca-ab86-7755d02dc8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6f5ef8-7c6d-4a4a-873b-fed5c05691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e77459a-1b94-49ca-ab86-7755d02dc85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D77C627-88EC-4F63-9A3E-A0140DEA26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6f5ef8-7c6d-4a4a-873b-fed5c0569139"/>
    <ds:schemaRef ds:uri="be77459a-1b94-49ca-ab86-7755d02dc8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0545BF-D0B9-497E-8153-A1FCC0038BEC}">
  <ds:schemaRefs>
    <ds:schemaRef ds:uri="http://schemas.microsoft.com/sharepoint/v3/contenttype/forms"/>
  </ds:schemaRefs>
</ds:datastoreItem>
</file>

<file path=customXml/itemProps3.xml><?xml version="1.0" encoding="utf-8"?>
<ds:datastoreItem xmlns:ds="http://schemas.openxmlformats.org/officeDocument/2006/customXml" ds:itemID="{C7089B23-C0F8-404F-8E30-09FA3A6452C8}">
  <ds:schemaRefs>
    <ds:schemaRef ds:uri="http://purl.org/dc/dcmitype/"/>
    <ds:schemaRef ds:uri="http://www.w3.org/XML/1998/namespace"/>
    <ds:schemaRef ds:uri="696f5ef8-7c6d-4a4a-873b-fed5c0569139"/>
    <ds:schemaRef ds:uri="be77459a-1b94-49ca-ab86-7755d02dc852"/>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terms/"/>
    <ds:schemaRef ds:uri="http://purl.org/dc/elements/1.1/"/>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{8078EA85-FAF4-43A9-B32C-0DA3C2DDB1BE}tf78438558_win32</Template>
  <TotalTime>412</TotalTime>
  <Words>2930</Words>
  <Application>Microsoft Office PowerPoint</Application>
  <PresentationFormat>Widescreen</PresentationFormat>
  <Paragraphs>119</Paragraphs>
  <Slides>16</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Arial Black</vt:lpstr>
      <vt:lpstr>Sabon Next LT</vt:lpstr>
      <vt:lpstr>Office Theme</vt:lpstr>
      <vt:lpstr>Esther 1:10-22 </vt:lpstr>
      <vt:lpstr>AGENDA</vt:lpstr>
      <vt:lpstr>Study thus far</vt:lpstr>
      <vt:lpstr>Opening Prayer</vt:lpstr>
      <vt:lpstr>10 On the seventh day, when the king was merry with wine, he commanded Mehuman, Biztha, Harbona, Bigtha and Abagtha, Zethar and Carkas, the seven eunuchs who attended him,</vt:lpstr>
      <vt:lpstr>PowerPoint Presentation</vt:lpstr>
      <vt:lpstr>PowerPoint Presentation</vt:lpstr>
      <vt:lpstr>PowerPoint Presentation</vt:lpstr>
      <vt:lpstr>PowerPoint Presentation</vt:lpstr>
      <vt:lpstr>14 and those next to him were Carshena, Shethar, Admatha, Tarshish, Meres, Marsena, and Memucan, the seven officials of Persia and Media, who had access to the king, and sat first in the kingdom):</vt:lpstr>
      <vt:lpstr>PowerPoint Presentation</vt:lpstr>
      <vt:lpstr>17-18 For this deed of the queen will be made known to all women, causing them to look with contempt on their husbands, since they will say, “King Ahasuerus commanded Queen Vashti to be brought before him, and she did not come. 18 This very day the noble ladies of Persia and Media who have heard of the queen’s behavior will rebel against the king’s officials, and there will be no end of contempt and wrath!” </vt:lpstr>
      <vt:lpstr>PowerPoint Presentation</vt:lpstr>
      <vt:lpstr>PowerPoint Presentation</vt:lpstr>
      <vt:lpstr>PowerPoint Presentation</vt:lpstr>
      <vt:lpstr>SUMMARY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Esther 1:</dc:title>
  <dc:subject/>
  <dc:creator>Fr. Roman Roldan</dc:creator>
  <cp:lastModifiedBy>Fr. Roman Roldan</cp:lastModifiedBy>
  <cp:revision>4</cp:revision>
  <dcterms:created xsi:type="dcterms:W3CDTF">2022-10-02T19:36:13Z</dcterms:created>
  <dcterms:modified xsi:type="dcterms:W3CDTF">2022-11-01T22:50:25Z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0x0101008DB3C0EA60150645973215B8AF38536E</vt:lpwstr>
  </property>
</Properties>
</file>