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62" r:id="rId4"/>
    <p:sldId id="263" r:id="rId5"/>
    <p:sldId id="271" r:id="rId6"/>
    <p:sldId id="270" r:id="rId7"/>
    <p:sldId id="272" r:id="rId8"/>
    <p:sldId id="273" r:id="rId9"/>
    <p:sldId id="274" r:id="rId10"/>
    <p:sldId id="258" r:id="rId11"/>
    <p:sldId id="275" r:id="rId12"/>
    <p:sldId id="277" r:id="rId13"/>
    <p:sldId id="279" r:id="rId14"/>
    <p:sldId id="259" r:id="rId15"/>
    <p:sldId id="280" r:id="rId16"/>
    <p:sldId id="281" r:id="rId17"/>
    <p:sldId id="290" r:id="rId18"/>
    <p:sldId id="269" r:id="rId19"/>
    <p:sldId id="283" r:id="rId20"/>
    <p:sldId id="284" r:id="rId21"/>
    <p:sldId id="287" r:id="rId22"/>
    <p:sldId id="286" r:id="rId23"/>
    <p:sldId id="285" r:id="rId24"/>
    <p:sldId id="288" r:id="rId25"/>
    <p:sldId id="28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6"/>
    <p:restoredTop sz="94595"/>
  </p:normalViewPr>
  <p:slideViewPr>
    <p:cSldViewPr snapToGrid="0" snapToObjects="1">
      <p:cViewPr varScale="1">
        <p:scale>
          <a:sx n="102" d="100"/>
          <a:sy n="102" d="100"/>
        </p:scale>
        <p:origin x="264"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DF5B8-8722-4545-830D-7FC9FA886BAF}" type="datetimeFigureOut">
              <a:rPr lang="en-US" smtClean="0"/>
              <a:t>12/17/17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1DC01-09B7-3545-8895-3CCFB65525D4}" type="slidenum">
              <a:rPr lang="en-US" smtClean="0"/>
              <a:t>‹#›</a:t>
            </a:fld>
            <a:endParaRPr lang="en-US"/>
          </a:p>
        </p:txBody>
      </p:sp>
    </p:spTree>
    <p:extLst>
      <p:ext uri="{BB962C8B-B14F-4D97-AF65-F5344CB8AC3E}">
        <p14:creationId xmlns:p14="http://schemas.microsoft.com/office/powerpoint/2010/main" val="10969551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Proximity</a:t>
            </a:r>
            <a:r>
              <a:rPr lang="en-US" baseline="0" dirty="0" smtClean="0"/>
              <a:t> facilitates fellowship in Christ that destroys cultural barriers.  Jesus comes to the Samaritan women so that his Spirit may dwell in her.  Jesus’ goal is that we be one people, the body of Christ even though we may be of different races, ethnicities or cultures.</a:t>
            </a:r>
          </a:p>
          <a:p>
            <a:r>
              <a:rPr lang="en-US" baseline="0" dirty="0" smtClean="0"/>
              <a:t>Eph. 2:15…His purpose was to create in himself one new humanity out of the two, thus making peace, and in one body to reconcile both of them to God through the cross, by which he put to death their hostility.</a:t>
            </a:r>
            <a:endParaRPr lang="en-US" dirty="0"/>
          </a:p>
        </p:txBody>
      </p:sp>
      <p:sp>
        <p:nvSpPr>
          <p:cNvPr id="4" name="Slide Number Placeholder 3"/>
          <p:cNvSpPr>
            <a:spLocks noGrp="1"/>
          </p:cNvSpPr>
          <p:nvPr>
            <p:ph type="sldNum" sz="quarter" idx="10"/>
          </p:nvPr>
        </p:nvSpPr>
        <p:spPr/>
        <p:txBody>
          <a:bodyPr/>
          <a:lstStyle/>
          <a:p>
            <a:fld id="{B5E1DC01-09B7-3545-8895-3CCFB65525D4}" type="slidenum">
              <a:rPr lang="en-US" smtClean="0"/>
              <a:t>4</a:t>
            </a:fld>
            <a:endParaRPr lang="en-US"/>
          </a:p>
        </p:txBody>
      </p:sp>
    </p:spTree>
    <p:extLst>
      <p:ext uri="{BB962C8B-B14F-4D97-AF65-F5344CB8AC3E}">
        <p14:creationId xmlns:p14="http://schemas.microsoft.com/office/powerpoint/2010/main" val="379328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Joshua 23:6-8New International Version (NIV)</a:t>
            </a:r>
          </a:p>
          <a:p>
            <a:r>
              <a:rPr lang="en-US" baseline="30000" dirty="0" smtClean="0"/>
              <a:t>6 </a:t>
            </a:r>
            <a:r>
              <a:rPr lang="en-US" dirty="0" smtClean="0"/>
              <a:t>“Be very strong; be careful to obey all that is written in the Book of the Law of Moses, without turning aside to the right or to the left. </a:t>
            </a:r>
            <a:r>
              <a:rPr lang="en-US" baseline="30000" dirty="0" smtClean="0"/>
              <a:t>7 </a:t>
            </a:r>
            <a:r>
              <a:rPr lang="en-US" dirty="0" smtClean="0"/>
              <a:t>Do not associate with these nations that remain among you; do not invoke the names of their gods or swear by them. You must not serve them or bow down to them. </a:t>
            </a:r>
            <a:r>
              <a:rPr lang="en-US" baseline="30000" dirty="0" smtClean="0"/>
              <a:t>8 </a:t>
            </a:r>
            <a:r>
              <a:rPr lang="en-US" dirty="0" smtClean="0"/>
              <a:t>But you are to hold fast to the </a:t>
            </a:r>
            <a:r>
              <a:rPr lang="en-US" cap="small" dirty="0" smtClean="0">
                <a:effectLst/>
              </a:rPr>
              <a:t>Lord</a:t>
            </a:r>
            <a:r>
              <a:rPr lang="en-US" dirty="0" smtClean="0"/>
              <a:t> your God, as you have until now.</a:t>
            </a:r>
          </a:p>
          <a:p>
            <a:endParaRPr lang="en-US" dirty="0"/>
          </a:p>
        </p:txBody>
      </p:sp>
      <p:sp>
        <p:nvSpPr>
          <p:cNvPr id="4" name="Slide Number Placeholder 3"/>
          <p:cNvSpPr>
            <a:spLocks noGrp="1"/>
          </p:cNvSpPr>
          <p:nvPr>
            <p:ph type="sldNum" sz="quarter" idx="10"/>
          </p:nvPr>
        </p:nvSpPr>
        <p:spPr/>
        <p:txBody>
          <a:bodyPr/>
          <a:lstStyle/>
          <a:p>
            <a:fld id="{B5E1DC01-09B7-3545-8895-3CCFB65525D4}" type="slidenum">
              <a:rPr lang="en-US" smtClean="0"/>
              <a:t>6</a:t>
            </a:fld>
            <a:endParaRPr lang="en-US"/>
          </a:p>
        </p:txBody>
      </p:sp>
    </p:spTree>
    <p:extLst>
      <p:ext uri="{BB962C8B-B14F-4D97-AF65-F5344CB8AC3E}">
        <p14:creationId xmlns:p14="http://schemas.microsoft.com/office/powerpoint/2010/main" val="26780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authentic</a:t>
            </a:r>
            <a:r>
              <a:rPr lang="en-US" baseline="0" dirty="0" smtClean="0"/>
              <a:t> worship of God by means of His spirit and His word would replace the laws given to Israel.  This new worship is far superior to the law for the word of God would be in our hearts and minds by means of the Spirit.</a:t>
            </a:r>
            <a:endParaRPr lang="en-US" dirty="0"/>
          </a:p>
        </p:txBody>
      </p:sp>
      <p:sp>
        <p:nvSpPr>
          <p:cNvPr id="4" name="Slide Number Placeholder 3"/>
          <p:cNvSpPr>
            <a:spLocks noGrp="1"/>
          </p:cNvSpPr>
          <p:nvPr>
            <p:ph type="sldNum" sz="quarter" idx="10"/>
          </p:nvPr>
        </p:nvSpPr>
        <p:spPr/>
        <p:txBody>
          <a:bodyPr/>
          <a:lstStyle/>
          <a:p>
            <a:fld id="{B5E1DC01-09B7-3545-8895-3CCFB65525D4}" type="slidenum">
              <a:rPr lang="en-US" smtClean="0"/>
              <a:t>7</a:t>
            </a:fld>
            <a:endParaRPr lang="en-US"/>
          </a:p>
        </p:txBody>
      </p:sp>
    </p:spTree>
    <p:extLst>
      <p:ext uri="{BB962C8B-B14F-4D97-AF65-F5344CB8AC3E}">
        <p14:creationId xmlns:p14="http://schemas.microsoft.com/office/powerpoint/2010/main" val="2382979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Life is the Spirit</a:t>
            </a:r>
            <a:r>
              <a:rPr lang="en-US" baseline="0" dirty="0" smtClean="0"/>
              <a:t> is faith working its way out in love.</a:t>
            </a:r>
          </a:p>
          <a:p>
            <a:r>
              <a:rPr lang="en-US" baseline="0" dirty="0" smtClean="0"/>
              <a:t>I see some positive signs in our fellowship.  Like in our </a:t>
            </a:r>
            <a:r>
              <a:rPr lang="en-US" baseline="0" dirty="0" err="1" smtClean="0"/>
              <a:t>Awanas</a:t>
            </a:r>
            <a:r>
              <a:rPr lang="en-US" baseline="0" dirty="0" smtClean="0"/>
              <a:t> Ministry where we people from our church, from Restoration and Life Church that meets in our facility later this after noon, and members of Korean Churches in Madison have come together to serve and make this ministry possible and I pray we are establishing good friendships in the process.  But I wonder aloud if when people of color come to High Point on a typical Sunday if it feels like  a place they would want to call their home church.  Are we being like Christ and reaching out to them to welcome them into the family or are we mostly indifferent to their presence among us?</a:t>
            </a:r>
            <a:endParaRPr lang="en-US" dirty="0"/>
          </a:p>
        </p:txBody>
      </p:sp>
      <p:sp>
        <p:nvSpPr>
          <p:cNvPr id="4" name="Slide Number Placeholder 3"/>
          <p:cNvSpPr>
            <a:spLocks noGrp="1"/>
          </p:cNvSpPr>
          <p:nvPr>
            <p:ph type="sldNum" sz="quarter" idx="10"/>
          </p:nvPr>
        </p:nvSpPr>
        <p:spPr/>
        <p:txBody>
          <a:bodyPr/>
          <a:lstStyle/>
          <a:p>
            <a:fld id="{B5E1DC01-09B7-3545-8895-3CCFB65525D4}" type="slidenum">
              <a:rPr lang="en-US" smtClean="0"/>
              <a:t>8</a:t>
            </a:fld>
            <a:endParaRPr lang="en-US"/>
          </a:p>
        </p:txBody>
      </p:sp>
    </p:spTree>
    <p:extLst>
      <p:ext uri="{BB962C8B-B14F-4D97-AF65-F5344CB8AC3E}">
        <p14:creationId xmlns:p14="http://schemas.microsoft.com/office/powerpoint/2010/main" val="2664024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She was amazed by the grace</a:t>
            </a:r>
            <a:r>
              <a:rPr lang="en-US" baseline="0" dirty="0" smtClean="0"/>
              <a:t> of God and wanted others to receive the same benefit</a:t>
            </a:r>
            <a:endParaRPr lang="en-US" dirty="0"/>
          </a:p>
        </p:txBody>
      </p:sp>
      <p:sp>
        <p:nvSpPr>
          <p:cNvPr id="4" name="Slide Number Placeholder 3"/>
          <p:cNvSpPr>
            <a:spLocks noGrp="1"/>
          </p:cNvSpPr>
          <p:nvPr>
            <p:ph type="sldNum" sz="quarter" idx="10"/>
          </p:nvPr>
        </p:nvSpPr>
        <p:spPr/>
        <p:txBody>
          <a:bodyPr/>
          <a:lstStyle/>
          <a:p>
            <a:fld id="{B5E1DC01-09B7-3545-8895-3CCFB65525D4}" type="slidenum">
              <a:rPr lang="en-US" smtClean="0"/>
              <a:t>21</a:t>
            </a:fld>
            <a:endParaRPr lang="en-US"/>
          </a:p>
        </p:txBody>
      </p:sp>
    </p:spTree>
    <p:extLst>
      <p:ext uri="{BB962C8B-B14F-4D97-AF65-F5344CB8AC3E}">
        <p14:creationId xmlns:p14="http://schemas.microsoft.com/office/powerpoint/2010/main" val="3452853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Kim</a:t>
            </a:r>
            <a:r>
              <a:rPr lang="en-US" baseline="0" dirty="0" smtClean="0"/>
              <a:t> Biddle</a:t>
            </a:r>
          </a:p>
          <a:p>
            <a:r>
              <a:rPr lang="en-US" baseline="0" dirty="0" smtClean="0"/>
              <a:t>Jefferson </a:t>
            </a:r>
            <a:r>
              <a:rPr lang="en-US" baseline="0" dirty="0" err="1" smtClean="0"/>
              <a:t>Bethke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5E1DC01-09B7-3545-8895-3CCFB65525D4}" type="slidenum">
              <a:rPr lang="en-US" smtClean="0"/>
              <a:t>22</a:t>
            </a:fld>
            <a:endParaRPr lang="en-US"/>
          </a:p>
        </p:txBody>
      </p:sp>
    </p:spTree>
    <p:extLst>
      <p:ext uri="{BB962C8B-B14F-4D97-AF65-F5344CB8AC3E}">
        <p14:creationId xmlns:p14="http://schemas.microsoft.com/office/powerpoint/2010/main" val="104437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90D8A9-AB03-6D41-BAAE-4DBB628D9B10}" type="datetimeFigureOut">
              <a:rPr lang="en-US" smtClean="0"/>
              <a:t>12/17/17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0D8A9-AB03-6D41-BAAE-4DBB628D9B10}" type="datetimeFigureOut">
              <a:rPr lang="en-US" smtClean="0"/>
              <a:t>12/17/17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90D8A9-AB03-6D41-BAAE-4DBB628D9B10}" type="datetimeFigureOut">
              <a:rPr lang="en-US" smtClean="0"/>
              <a:t>12/17/17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90D8A9-AB03-6D41-BAAE-4DBB628D9B10}" type="datetimeFigureOut">
              <a:rPr lang="en-US" smtClean="0"/>
              <a:t>12/17/17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90D8A9-AB03-6D41-BAAE-4DBB628D9B10}" type="datetimeFigureOut">
              <a:rPr lang="en-US" smtClean="0"/>
              <a:t>12/17/17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90D8A9-AB03-6D41-BAAE-4DBB628D9B10}" type="datetimeFigureOut">
              <a:rPr lang="en-US" smtClean="0"/>
              <a:t>12/17/17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0D8A9-AB03-6D41-BAAE-4DBB628D9B10}" type="datetimeFigureOut">
              <a:rPr lang="en-US" smtClean="0"/>
              <a:t>12/17/17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90D8A9-AB03-6D41-BAAE-4DBB628D9B10}" type="datetimeFigureOut">
              <a:rPr lang="en-US" smtClean="0"/>
              <a:t>12/17/17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90D8A9-AB03-6D41-BAAE-4DBB628D9B10}" type="datetimeFigureOut">
              <a:rPr lang="en-US" smtClean="0"/>
              <a:t>12/17/17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5097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0D8A9-AB03-6D41-BAAE-4DBB628D9B10}" type="datetimeFigureOut">
              <a:rPr lang="en-US" smtClean="0"/>
              <a:t>12/17/17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1109344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90D8A9-AB03-6D41-BAAE-4DBB628D9B10}" type="datetimeFigureOut">
              <a:rPr lang="en-US" smtClean="0"/>
              <a:t>12/17/17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6E4E7-E1B9-9543-9BBD-607D2A7EF6A8}" type="slidenum">
              <a:rPr lang="en-US" smtClean="0"/>
              <a:t>‹#›</a:t>
            </a:fld>
            <a:endParaRPr lang="en-US"/>
          </a:p>
        </p:txBody>
      </p:sp>
    </p:spTree>
    <p:extLst>
      <p:ext uri="{BB962C8B-B14F-4D97-AF65-F5344CB8AC3E}">
        <p14:creationId xmlns:p14="http://schemas.microsoft.com/office/powerpoint/2010/main" val="2973327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2000">
                <a:solidFill>
                  <a:schemeClr val="tx1">
                    <a:tint val="75000"/>
                  </a:schemeClr>
                </a:solidFill>
              </a:defRPr>
            </a:lvl1pPr>
          </a:lstStyle>
          <a:p>
            <a:fld id="{E190D8A9-AB03-6D41-BAAE-4DBB628D9B10}" type="datetimeFigureOut">
              <a:rPr lang="en-US" smtClean="0"/>
              <a:pPr/>
              <a:t>12/17/17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chemeClr val="tx1">
                    <a:tint val="75000"/>
                  </a:schemeClr>
                </a:solidFill>
              </a:defRPr>
            </a:lvl1pPr>
          </a:lstStyle>
          <a:p>
            <a:fld id="{7BA6E4E7-E1B9-9543-9BBD-607D2A7EF6A8}" type="slidenum">
              <a:rPr lang="en-US" smtClean="0"/>
              <a:pPr/>
              <a:t>‹#›</a:t>
            </a:fld>
            <a:endParaRPr lang="en-US"/>
          </a:p>
        </p:txBody>
      </p:sp>
    </p:spTree>
    <p:extLst>
      <p:ext uri="{BB962C8B-B14F-4D97-AF65-F5344CB8AC3E}">
        <p14:creationId xmlns:p14="http://schemas.microsoft.com/office/powerpoint/2010/main" val="123380552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5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4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4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4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4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691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423388"/>
            <a:ext cx="10515600" cy="2646173"/>
          </a:xfrm>
        </p:spPr>
        <p:txBody>
          <a:bodyPr>
            <a:normAutofit/>
          </a:bodyPr>
          <a:lstStyle/>
          <a:p>
            <a:r>
              <a:rPr lang="en-US" sz="5400" dirty="0" smtClean="0"/>
              <a:t>Proximity, Power and Proclamation </a:t>
            </a:r>
            <a:endParaRPr lang="en-US" sz="5400" dirty="0"/>
          </a:p>
        </p:txBody>
      </p:sp>
      <p:sp>
        <p:nvSpPr>
          <p:cNvPr id="4" name="Text Placeholder 3"/>
          <p:cNvSpPr>
            <a:spLocks noGrp="1"/>
          </p:cNvSpPr>
          <p:nvPr>
            <p:ph type="body" idx="1"/>
          </p:nvPr>
        </p:nvSpPr>
        <p:spPr>
          <a:xfrm>
            <a:off x="831850" y="3404744"/>
            <a:ext cx="10515600" cy="1764116"/>
          </a:xfrm>
        </p:spPr>
        <p:txBody>
          <a:bodyPr>
            <a:normAutofit/>
          </a:bodyPr>
          <a:lstStyle/>
          <a:p>
            <a:pPr algn="ctr"/>
            <a:r>
              <a:rPr lang="en-US" sz="4000" dirty="0" smtClean="0"/>
              <a:t>John 4:1-30</a:t>
            </a:r>
            <a:endParaRPr lang="en-US" sz="4000" dirty="0"/>
          </a:p>
        </p:txBody>
      </p:sp>
      <p:sp>
        <p:nvSpPr>
          <p:cNvPr id="7" name="TextBox 6"/>
          <p:cNvSpPr txBox="1"/>
          <p:nvPr/>
        </p:nvSpPr>
        <p:spPr>
          <a:xfrm>
            <a:off x="2890096" y="5620118"/>
            <a:ext cx="6399107" cy="584776"/>
          </a:xfrm>
          <a:prstGeom prst="rect">
            <a:avLst/>
          </a:prstGeom>
          <a:noFill/>
        </p:spPr>
        <p:txBody>
          <a:bodyPr wrap="none" rtlCol="0">
            <a:spAutoFit/>
          </a:bodyPr>
          <a:lstStyle/>
          <a:p>
            <a:r>
              <a:rPr lang="en-US" sz="3200" dirty="0" smtClean="0"/>
              <a:t>Turn to page 1618 in your pew bibles</a:t>
            </a:r>
            <a:endParaRPr lang="en-US" sz="3200" dirty="0"/>
          </a:p>
        </p:txBody>
      </p:sp>
    </p:spTree>
    <p:extLst>
      <p:ext uri="{BB962C8B-B14F-4D97-AF65-F5344CB8AC3E}">
        <p14:creationId xmlns:p14="http://schemas.microsoft.com/office/powerpoint/2010/main" val="75315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Proximity, </a:t>
            </a:r>
            <a:r>
              <a:rPr lang="en-US" dirty="0" smtClean="0"/>
              <a:t>power, </a:t>
            </a:r>
            <a:r>
              <a:rPr lang="en-US" dirty="0" smtClean="0"/>
              <a:t>and proclamation produce new life and freedom.</a:t>
            </a:r>
            <a:endParaRPr lang="en-US" dirty="0"/>
          </a:p>
        </p:txBody>
      </p:sp>
    </p:spTree>
    <p:extLst>
      <p:ext uri="{BB962C8B-B14F-4D97-AF65-F5344CB8AC3E}">
        <p14:creationId xmlns:p14="http://schemas.microsoft.com/office/powerpoint/2010/main" val="893067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Proximity facilitates fellowship in Christ that destroys cultural barriers.</a:t>
            </a:r>
            <a:endParaRPr lang="en-US" dirty="0"/>
          </a:p>
        </p:txBody>
      </p:sp>
    </p:spTree>
    <p:extLst>
      <p:ext uri="{BB962C8B-B14F-4D97-AF65-F5344CB8AC3E}">
        <p14:creationId xmlns:p14="http://schemas.microsoft.com/office/powerpoint/2010/main" val="3564961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84250"/>
            <a:ext cx="10515600" cy="5192713"/>
          </a:xfrm>
        </p:spPr>
        <p:txBody>
          <a:bodyPr/>
          <a:lstStyle/>
          <a:p>
            <a:pPr marL="0" indent="0">
              <a:buNone/>
            </a:pPr>
            <a:endParaRPr lang="en-US" dirty="0" smtClean="0"/>
          </a:p>
          <a:p>
            <a:pPr marL="0" indent="0">
              <a:buNone/>
            </a:pPr>
            <a:r>
              <a:rPr lang="en-US" sz="4400" dirty="0" smtClean="0"/>
              <a:t>Jesus </a:t>
            </a:r>
            <a:r>
              <a:rPr lang="en-US" sz="4400" dirty="0" smtClean="0"/>
              <a:t>“had </a:t>
            </a:r>
            <a:r>
              <a:rPr lang="en-US" sz="4400" dirty="0" smtClean="0"/>
              <a:t>to go through Samaria” to confront the smoldering enmity between the Jews and the Samaritans.  </a:t>
            </a:r>
            <a:endParaRPr lang="en-US" sz="4400" dirty="0"/>
          </a:p>
        </p:txBody>
      </p:sp>
    </p:spTree>
    <p:extLst>
      <p:ext uri="{BB962C8B-B14F-4D97-AF65-F5344CB8AC3E}">
        <p14:creationId xmlns:p14="http://schemas.microsoft.com/office/powerpoint/2010/main" val="2299682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4:9-10</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The Samaritan woman said to him, “You are a Jew and I am a Samaritan woman.  How can you ask me for a drink?” (For Jews do not associate with Samaritans.)  Jesus answered her, “If you knew the gift of God and who it is that asks you for a drink, you would have asked him and he would have given you </a:t>
            </a:r>
            <a:r>
              <a:rPr lang="en-US" sz="4000" b="1" dirty="0" smtClean="0"/>
              <a:t>living water.”</a:t>
            </a:r>
            <a:endParaRPr lang="en-US" sz="4000" b="1" dirty="0"/>
          </a:p>
        </p:txBody>
      </p:sp>
    </p:spTree>
    <p:extLst>
      <p:ext uri="{BB962C8B-B14F-4D97-AF65-F5344CB8AC3E}">
        <p14:creationId xmlns:p14="http://schemas.microsoft.com/office/powerpoint/2010/main" val="2013855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dirty="0" smtClean="0"/>
              <a:t>John 4:21-23</a:t>
            </a:r>
            <a:endParaRPr lang="en-US" dirty="0"/>
          </a:p>
        </p:txBody>
      </p:sp>
      <p:sp>
        <p:nvSpPr>
          <p:cNvPr id="3" name="Content Placeholder 2"/>
          <p:cNvSpPr>
            <a:spLocks noGrp="1"/>
          </p:cNvSpPr>
          <p:nvPr>
            <p:ph idx="1"/>
          </p:nvPr>
        </p:nvSpPr>
        <p:spPr/>
        <p:txBody>
          <a:bodyPr>
            <a:noAutofit/>
          </a:bodyPr>
          <a:lstStyle/>
          <a:p>
            <a:pPr marL="0" indent="0">
              <a:buNone/>
            </a:pPr>
            <a:r>
              <a:rPr lang="en-US" sz="3600" dirty="0" smtClean="0"/>
              <a:t>Woman,” Jesus </a:t>
            </a:r>
            <a:r>
              <a:rPr lang="en-US" sz="3600" dirty="0" smtClean="0"/>
              <a:t>replied, “believe me, a time is coming when you will worship the Father neither on this mountain nor in Jerusalem.  You Samaritans worship what you do not know; we worship what we do know, for salvation is from the Jews. </a:t>
            </a:r>
            <a:endParaRPr lang="en-US" sz="3600" dirty="0"/>
          </a:p>
          <a:p>
            <a:pPr marL="0" indent="0">
              <a:buNone/>
            </a:pPr>
            <a:r>
              <a:rPr lang="en-US" sz="3600" dirty="0" smtClean="0"/>
              <a:t>“Yet </a:t>
            </a:r>
            <a:r>
              <a:rPr lang="en-US" sz="3600" dirty="0" smtClean="0"/>
              <a:t>a time is coming and has now come when the true worshippers will worship the </a:t>
            </a:r>
            <a:r>
              <a:rPr lang="en-US" sz="3600" b="1" dirty="0" smtClean="0"/>
              <a:t>Father in the Spirit and in the truth</a:t>
            </a:r>
            <a:r>
              <a:rPr lang="en-US" sz="3600" dirty="0" smtClean="0"/>
              <a:t>, for they are they are the kind of worshippers the Father seeks</a:t>
            </a:r>
            <a:r>
              <a:rPr lang="en-US" sz="3600" dirty="0" smtClean="0"/>
              <a:t>.”</a:t>
            </a:r>
            <a:endParaRPr lang="en-US" sz="3600" dirty="0"/>
          </a:p>
        </p:txBody>
      </p:sp>
    </p:spTree>
    <p:extLst>
      <p:ext uri="{BB962C8B-B14F-4D97-AF65-F5344CB8AC3E}">
        <p14:creationId xmlns:p14="http://schemas.microsoft.com/office/powerpoint/2010/main" val="891040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Life in the spirit of God is to break down the barriers to </a:t>
            </a:r>
            <a:r>
              <a:rPr lang="en-US" sz="4000" dirty="0" smtClean="0"/>
              <a:t>unity </a:t>
            </a:r>
            <a:r>
              <a:rPr lang="en-US" sz="4000" dirty="0" smtClean="0"/>
              <a:t>created by our cultural preferences and interests</a:t>
            </a:r>
            <a:r>
              <a:rPr lang="en-US" sz="4000" dirty="0" smtClean="0"/>
              <a:t>. </a:t>
            </a:r>
            <a:r>
              <a:rPr lang="en-US" sz="4000" dirty="0" smtClean="0"/>
              <a:t>But has it</a:t>
            </a:r>
            <a:r>
              <a:rPr lang="en-US" sz="4000" dirty="0" smtClean="0"/>
              <a:t>? </a:t>
            </a:r>
            <a:r>
              <a:rPr lang="en-US" sz="4000" dirty="0" smtClean="0"/>
              <a:t>Are our cultural preferences and interests separating God’s people? </a:t>
            </a:r>
          </a:p>
          <a:p>
            <a:pPr marL="0" indent="0">
              <a:buNone/>
            </a:pPr>
            <a:endParaRPr lang="en-US" sz="4000" dirty="0"/>
          </a:p>
        </p:txBody>
      </p:sp>
    </p:spTree>
    <p:extLst>
      <p:ext uri="{BB962C8B-B14F-4D97-AF65-F5344CB8AC3E}">
        <p14:creationId xmlns:p14="http://schemas.microsoft.com/office/powerpoint/2010/main" val="1508830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4698"/>
            <a:ext cx="10515600" cy="1325563"/>
          </a:xfrm>
        </p:spPr>
        <p:txBody>
          <a:bodyPr>
            <a:noAutofit/>
          </a:bodyPr>
          <a:lstStyle/>
          <a:p>
            <a:r>
              <a:rPr lang="en-US" sz="4800" dirty="0"/>
              <a:t>Proximity, power and proclamation produce new life and freedom</a:t>
            </a:r>
            <a:r>
              <a:rPr lang="en-US" sz="4800" dirty="0" smtClean="0"/>
              <a:t>.</a:t>
            </a:r>
            <a:endParaRPr lang="en-US" sz="4800" dirty="0"/>
          </a:p>
        </p:txBody>
      </p:sp>
      <p:sp>
        <p:nvSpPr>
          <p:cNvPr id="3" name="Content Placeholder 2"/>
          <p:cNvSpPr>
            <a:spLocks noGrp="1"/>
          </p:cNvSpPr>
          <p:nvPr>
            <p:ph idx="1"/>
          </p:nvPr>
        </p:nvSpPr>
        <p:spPr/>
        <p:txBody>
          <a:bodyPr>
            <a:normAutofit/>
          </a:bodyPr>
          <a:lstStyle/>
          <a:p>
            <a:r>
              <a:rPr lang="en-US" sz="4000" dirty="0"/>
              <a:t>Proximity facilitates fellowship in Christ that destroys cultural barriers.</a:t>
            </a:r>
          </a:p>
          <a:p>
            <a:r>
              <a:rPr lang="en-US" sz="4000" b="1" dirty="0"/>
              <a:t>Power </a:t>
            </a:r>
            <a:r>
              <a:rPr lang="en-US" sz="4000" b="1" dirty="0" smtClean="0"/>
              <a:t>authenticates God’s message.</a:t>
            </a:r>
            <a:endParaRPr lang="en-US" sz="4000" b="1" dirty="0"/>
          </a:p>
          <a:p>
            <a:endParaRPr lang="en-US" sz="4000" dirty="0"/>
          </a:p>
        </p:txBody>
      </p:sp>
    </p:spTree>
    <p:extLst>
      <p:ext uri="{BB962C8B-B14F-4D97-AF65-F5344CB8AC3E}">
        <p14:creationId xmlns:p14="http://schemas.microsoft.com/office/powerpoint/2010/main" val="257121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Power authenticates God’s message.</a:t>
            </a:r>
            <a:endParaRPr lang="en-US" dirty="0"/>
          </a:p>
        </p:txBody>
      </p:sp>
    </p:spTree>
    <p:extLst>
      <p:ext uri="{BB962C8B-B14F-4D97-AF65-F5344CB8AC3E}">
        <p14:creationId xmlns:p14="http://schemas.microsoft.com/office/powerpoint/2010/main" val="3707909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John 4:16-19</a:t>
            </a:r>
            <a:endParaRPr lang="en-US" sz="6000" dirty="0"/>
          </a:p>
        </p:txBody>
      </p:sp>
      <p:sp>
        <p:nvSpPr>
          <p:cNvPr id="3" name="Content Placeholder 2"/>
          <p:cNvSpPr>
            <a:spLocks noGrp="1"/>
          </p:cNvSpPr>
          <p:nvPr>
            <p:ph idx="1"/>
          </p:nvPr>
        </p:nvSpPr>
        <p:spPr/>
        <p:txBody>
          <a:bodyPr>
            <a:noAutofit/>
          </a:bodyPr>
          <a:lstStyle/>
          <a:p>
            <a:pPr marL="0" indent="0">
              <a:buNone/>
            </a:pPr>
            <a:r>
              <a:rPr lang="en-US" sz="3600" dirty="0" smtClean="0"/>
              <a:t>He told her, “Go, call your husband and come back.”  </a:t>
            </a:r>
          </a:p>
          <a:p>
            <a:pPr marL="0" indent="0">
              <a:buNone/>
            </a:pPr>
            <a:r>
              <a:rPr lang="en-US" sz="3600" dirty="0" smtClean="0"/>
              <a:t>“I have no </a:t>
            </a:r>
            <a:r>
              <a:rPr lang="en-US" sz="3600" dirty="0" smtClean="0"/>
              <a:t>husband,” </a:t>
            </a:r>
            <a:r>
              <a:rPr lang="en-US" sz="3600" dirty="0" smtClean="0"/>
              <a:t>she replied.  </a:t>
            </a:r>
          </a:p>
          <a:p>
            <a:pPr marL="0" indent="0">
              <a:buNone/>
            </a:pPr>
            <a:r>
              <a:rPr lang="en-US" sz="3600" dirty="0" smtClean="0"/>
              <a:t>Jesus said to her, “You are right when you say you have no husband.  The fact is, you have had five husbands, and the man you now have is not your husband.  What you have just said is quite true.”  </a:t>
            </a:r>
          </a:p>
          <a:p>
            <a:pPr marL="0" indent="0">
              <a:buNone/>
            </a:pPr>
            <a:r>
              <a:rPr lang="en-US" sz="3600" dirty="0" smtClean="0"/>
              <a:t>“Sir”, the woman said, “I can see that you are a prophet.”</a:t>
            </a:r>
            <a:endParaRPr lang="en-US" sz="3600" dirty="0"/>
          </a:p>
        </p:txBody>
      </p:sp>
    </p:spTree>
    <p:extLst>
      <p:ext uri="{BB962C8B-B14F-4D97-AF65-F5344CB8AC3E}">
        <p14:creationId xmlns:p14="http://schemas.microsoft.com/office/powerpoint/2010/main" val="2532090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God’s power:</a:t>
            </a:r>
            <a:endParaRPr lang="en-US" dirty="0"/>
          </a:p>
        </p:txBody>
      </p:sp>
      <p:sp>
        <p:nvSpPr>
          <p:cNvPr id="3" name="Content Placeholder 2"/>
          <p:cNvSpPr>
            <a:spLocks noGrp="1"/>
          </p:cNvSpPr>
          <p:nvPr>
            <p:ph idx="1"/>
          </p:nvPr>
        </p:nvSpPr>
        <p:spPr/>
        <p:txBody>
          <a:bodyPr>
            <a:normAutofit/>
          </a:bodyPr>
          <a:lstStyle/>
          <a:p>
            <a:r>
              <a:rPr lang="en-US" sz="4800" dirty="0" smtClean="0"/>
              <a:t> Convicts </a:t>
            </a:r>
            <a:r>
              <a:rPr lang="en-US" sz="4800" dirty="0" smtClean="0"/>
              <a:t>people of sin.</a:t>
            </a:r>
          </a:p>
          <a:p>
            <a:r>
              <a:rPr lang="en-US" sz="4800" dirty="0" smtClean="0"/>
              <a:t> Convinces </a:t>
            </a:r>
            <a:r>
              <a:rPr lang="en-US" sz="4800" dirty="0" smtClean="0"/>
              <a:t>people of the truth.</a:t>
            </a:r>
          </a:p>
          <a:p>
            <a:r>
              <a:rPr lang="en-US" sz="4800" dirty="0" smtClean="0"/>
              <a:t> Converts </a:t>
            </a:r>
            <a:r>
              <a:rPr lang="en-US" sz="4800" dirty="0" smtClean="0"/>
              <a:t>the non-Christian.</a:t>
            </a:r>
          </a:p>
          <a:p>
            <a:r>
              <a:rPr lang="en-US" sz="4800" dirty="0" smtClean="0"/>
              <a:t> Conveys </a:t>
            </a:r>
            <a:r>
              <a:rPr lang="en-US" sz="4800" dirty="0" smtClean="0"/>
              <a:t>God’s glory.</a:t>
            </a:r>
            <a:endParaRPr lang="en-US" sz="4800" dirty="0"/>
          </a:p>
        </p:txBody>
      </p:sp>
    </p:spTree>
    <p:extLst>
      <p:ext uri="{BB962C8B-B14F-4D97-AF65-F5344CB8AC3E}">
        <p14:creationId xmlns:p14="http://schemas.microsoft.com/office/powerpoint/2010/main" val="4127583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Proximity, </a:t>
            </a:r>
            <a:r>
              <a:rPr lang="en-US" sz="4800" dirty="0" smtClean="0"/>
              <a:t>power, </a:t>
            </a:r>
            <a:r>
              <a:rPr lang="en-US" sz="4800" dirty="0"/>
              <a:t>and proclamation produce new life and freedom</a:t>
            </a:r>
            <a:r>
              <a:rPr lang="en-US" sz="4800" dirty="0" smtClean="0"/>
              <a:t>.</a:t>
            </a:r>
            <a:endParaRPr lang="en-US" sz="4800" dirty="0"/>
          </a:p>
        </p:txBody>
      </p:sp>
      <p:sp>
        <p:nvSpPr>
          <p:cNvPr id="3" name="Content Placeholder 2"/>
          <p:cNvSpPr>
            <a:spLocks noGrp="1"/>
          </p:cNvSpPr>
          <p:nvPr>
            <p:ph idx="1"/>
          </p:nvPr>
        </p:nvSpPr>
        <p:spPr/>
        <p:txBody>
          <a:bodyPr>
            <a:normAutofit/>
          </a:bodyPr>
          <a:lstStyle/>
          <a:p>
            <a:r>
              <a:rPr lang="en-US" sz="4000" dirty="0"/>
              <a:t>Proximity facilitates fellowship in Christ that destroys cultural barriers.</a:t>
            </a:r>
          </a:p>
          <a:p>
            <a:r>
              <a:rPr lang="en-US" sz="4000" dirty="0"/>
              <a:t>Power </a:t>
            </a:r>
            <a:r>
              <a:rPr lang="en-US" sz="4000" dirty="0" smtClean="0"/>
              <a:t>authenticates God’s message.</a:t>
            </a:r>
          </a:p>
          <a:p>
            <a:r>
              <a:rPr lang="en-US" sz="4000" b="1" dirty="0"/>
              <a:t>Proclamation explains how to receive new life</a:t>
            </a:r>
            <a:r>
              <a:rPr lang="en-US" sz="4000" b="1" dirty="0" smtClean="0"/>
              <a:t>.</a:t>
            </a:r>
            <a:endParaRPr lang="en-US" sz="4000" b="1" dirty="0"/>
          </a:p>
          <a:p>
            <a:endParaRPr lang="en-US" sz="4000" dirty="0"/>
          </a:p>
        </p:txBody>
      </p:sp>
    </p:spTree>
    <p:extLst>
      <p:ext uri="{BB962C8B-B14F-4D97-AF65-F5344CB8AC3E}">
        <p14:creationId xmlns:p14="http://schemas.microsoft.com/office/powerpoint/2010/main" val="3945315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Proclamation explains how to receive new life.</a:t>
            </a:r>
            <a:endParaRPr lang="en-US" dirty="0"/>
          </a:p>
        </p:txBody>
      </p:sp>
    </p:spTree>
    <p:extLst>
      <p:ext uri="{BB962C8B-B14F-4D97-AF65-F5344CB8AC3E}">
        <p14:creationId xmlns:p14="http://schemas.microsoft.com/office/powerpoint/2010/main" val="3031159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Gospel Proclamation</a:t>
            </a:r>
            <a:endParaRPr lang="en-US" dirty="0"/>
          </a:p>
        </p:txBody>
      </p:sp>
      <p:sp>
        <p:nvSpPr>
          <p:cNvPr id="5" name="Text Placeholder 4"/>
          <p:cNvSpPr>
            <a:spLocks noGrp="1"/>
          </p:cNvSpPr>
          <p:nvPr>
            <p:ph type="body" idx="1"/>
          </p:nvPr>
        </p:nvSpPr>
        <p:spPr/>
        <p:txBody>
          <a:bodyPr>
            <a:normAutofit/>
          </a:bodyPr>
          <a:lstStyle/>
          <a:p>
            <a:pPr algn="ctr"/>
            <a:r>
              <a:rPr lang="en-US" sz="3200" dirty="0" smtClean="0"/>
              <a:t>The Samaritan Woman</a:t>
            </a:r>
            <a:endParaRPr lang="en-US" sz="3200" dirty="0"/>
          </a:p>
        </p:txBody>
      </p:sp>
      <p:sp>
        <p:nvSpPr>
          <p:cNvPr id="6" name="Content Placeholder 5"/>
          <p:cNvSpPr>
            <a:spLocks noGrp="1"/>
          </p:cNvSpPr>
          <p:nvPr>
            <p:ph sz="half" idx="2"/>
          </p:nvPr>
        </p:nvSpPr>
        <p:spPr/>
        <p:txBody>
          <a:bodyPr>
            <a:normAutofit/>
          </a:bodyPr>
          <a:lstStyle/>
          <a:p>
            <a:r>
              <a:rPr lang="en-US" sz="3200" dirty="0" smtClean="0"/>
              <a:t>She must receive living water (4:10)</a:t>
            </a:r>
          </a:p>
          <a:p>
            <a:r>
              <a:rPr lang="en-US" sz="3200" dirty="0" smtClean="0"/>
              <a:t>She must bring her sins out in the open (4:17-18)</a:t>
            </a:r>
          </a:p>
          <a:p>
            <a:r>
              <a:rPr lang="en-US" sz="3200" dirty="0" smtClean="0"/>
              <a:t>She must worship in the Spirit and in the truth (4:24)</a:t>
            </a:r>
            <a:endParaRPr lang="en-US" sz="3200" dirty="0"/>
          </a:p>
        </p:txBody>
      </p:sp>
      <p:sp>
        <p:nvSpPr>
          <p:cNvPr id="7" name="Text Placeholder 6"/>
          <p:cNvSpPr>
            <a:spLocks noGrp="1"/>
          </p:cNvSpPr>
          <p:nvPr>
            <p:ph type="body" sz="quarter" idx="3"/>
          </p:nvPr>
        </p:nvSpPr>
        <p:spPr/>
        <p:txBody>
          <a:bodyPr>
            <a:normAutofit/>
          </a:bodyPr>
          <a:lstStyle/>
          <a:p>
            <a:pPr algn="ctr"/>
            <a:r>
              <a:rPr lang="en-US" sz="3200" dirty="0" smtClean="0"/>
              <a:t>Nicodemus</a:t>
            </a:r>
            <a:endParaRPr lang="en-US" sz="3200" dirty="0"/>
          </a:p>
        </p:txBody>
      </p:sp>
      <p:sp>
        <p:nvSpPr>
          <p:cNvPr id="8" name="Content Placeholder 7"/>
          <p:cNvSpPr>
            <a:spLocks noGrp="1"/>
          </p:cNvSpPr>
          <p:nvPr>
            <p:ph sz="quarter" idx="4"/>
          </p:nvPr>
        </p:nvSpPr>
        <p:spPr/>
        <p:txBody>
          <a:bodyPr>
            <a:normAutofit/>
          </a:bodyPr>
          <a:lstStyle/>
          <a:p>
            <a:r>
              <a:rPr lang="en-US" sz="3200" dirty="0" smtClean="0"/>
              <a:t>He must be born of the Spirit (3:5)</a:t>
            </a:r>
          </a:p>
          <a:p>
            <a:r>
              <a:rPr lang="en-US" sz="3200" dirty="0" smtClean="0"/>
              <a:t>He must have his sins forgiven (3:14)</a:t>
            </a:r>
          </a:p>
          <a:p>
            <a:r>
              <a:rPr lang="en-US" sz="3200" dirty="0" smtClean="0"/>
              <a:t>He must walk in the light and not the darkness (3:21)</a:t>
            </a:r>
            <a:endParaRPr lang="en-US" sz="3200" dirty="0"/>
          </a:p>
        </p:txBody>
      </p:sp>
    </p:spTree>
    <p:extLst>
      <p:ext uri="{BB962C8B-B14F-4D97-AF65-F5344CB8AC3E}">
        <p14:creationId xmlns:p14="http://schemas.microsoft.com/office/powerpoint/2010/main" val="3472597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Gospel Proclamation</a:t>
            </a:r>
            <a:endParaRPr lang="en-US" dirty="0"/>
          </a:p>
        </p:txBody>
      </p:sp>
      <p:sp>
        <p:nvSpPr>
          <p:cNvPr id="8" name="Content Placeholder 7"/>
          <p:cNvSpPr>
            <a:spLocks noGrp="1"/>
          </p:cNvSpPr>
          <p:nvPr>
            <p:ph idx="1"/>
          </p:nvPr>
        </p:nvSpPr>
        <p:spPr/>
        <p:txBody>
          <a:bodyPr>
            <a:normAutofit/>
          </a:bodyPr>
          <a:lstStyle/>
          <a:p>
            <a:r>
              <a:rPr lang="en-US" sz="4000" dirty="0" smtClean="0"/>
              <a:t>God is our Creator</a:t>
            </a:r>
          </a:p>
          <a:p>
            <a:r>
              <a:rPr lang="en-US" sz="4000" dirty="0" smtClean="0"/>
              <a:t>Man is in rebellion</a:t>
            </a:r>
          </a:p>
          <a:p>
            <a:r>
              <a:rPr lang="en-US" sz="4000" dirty="0" smtClean="0"/>
              <a:t>Jesus is our Savior</a:t>
            </a:r>
          </a:p>
          <a:p>
            <a:r>
              <a:rPr lang="en-US" sz="4000" dirty="0" smtClean="0"/>
              <a:t>Repentance and Faith is our Response</a:t>
            </a:r>
          </a:p>
          <a:p>
            <a:r>
              <a:rPr lang="en-US" sz="4000" dirty="0" smtClean="0"/>
              <a:t>Godliness (Substance) is our new way of life</a:t>
            </a:r>
            <a:endParaRPr lang="en-US" sz="4000" dirty="0"/>
          </a:p>
        </p:txBody>
      </p:sp>
    </p:spTree>
    <p:extLst>
      <p:ext uri="{BB962C8B-B14F-4D97-AF65-F5344CB8AC3E}">
        <p14:creationId xmlns:p14="http://schemas.microsoft.com/office/powerpoint/2010/main" val="1087236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a:t>Proximity, </a:t>
            </a:r>
            <a:r>
              <a:rPr lang="en-US" sz="4800" dirty="0" smtClean="0"/>
              <a:t>power, </a:t>
            </a:r>
            <a:r>
              <a:rPr lang="en-US" sz="4800" dirty="0"/>
              <a:t>and proclamation produce new life and freedom</a:t>
            </a:r>
            <a:r>
              <a:rPr lang="en-US" sz="4800" dirty="0" smtClean="0"/>
              <a:t>.</a:t>
            </a:r>
            <a:endParaRPr lang="en-US" sz="4800" dirty="0"/>
          </a:p>
        </p:txBody>
      </p:sp>
      <p:sp>
        <p:nvSpPr>
          <p:cNvPr id="3" name="Content Placeholder 2"/>
          <p:cNvSpPr>
            <a:spLocks noGrp="1"/>
          </p:cNvSpPr>
          <p:nvPr>
            <p:ph idx="1"/>
          </p:nvPr>
        </p:nvSpPr>
        <p:spPr/>
        <p:txBody>
          <a:bodyPr>
            <a:normAutofit/>
          </a:bodyPr>
          <a:lstStyle/>
          <a:p>
            <a:r>
              <a:rPr lang="en-US" sz="4000" dirty="0"/>
              <a:t>Proximity facilitates fellowship in Christ that destroys cultural barriers.</a:t>
            </a:r>
          </a:p>
          <a:p>
            <a:r>
              <a:rPr lang="en-US" sz="4000" dirty="0"/>
              <a:t>Power </a:t>
            </a:r>
            <a:r>
              <a:rPr lang="en-US" sz="4000" dirty="0" smtClean="0"/>
              <a:t>authenticates God’s message.</a:t>
            </a:r>
          </a:p>
          <a:p>
            <a:r>
              <a:rPr lang="en-US" sz="4000" dirty="0"/>
              <a:t>Proclamation explains how to receive new life</a:t>
            </a:r>
            <a:r>
              <a:rPr lang="en-US" sz="4000" dirty="0" smtClean="0"/>
              <a:t>.</a:t>
            </a:r>
            <a:endParaRPr lang="en-US" sz="4000" dirty="0"/>
          </a:p>
          <a:p>
            <a:endParaRPr lang="en-US" sz="4000" dirty="0"/>
          </a:p>
        </p:txBody>
      </p:sp>
    </p:spTree>
    <p:extLst>
      <p:ext uri="{BB962C8B-B14F-4D97-AF65-F5344CB8AC3E}">
        <p14:creationId xmlns:p14="http://schemas.microsoft.com/office/powerpoint/2010/main" val="885166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30250"/>
            <a:ext cx="10515600" cy="5446713"/>
          </a:xfrm>
        </p:spPr>
        <p:txBody>
          <a:bodyPr/>
          <a:lstStyle/>
          <a:p>
            <a:pPr marL="0" indent="0">
              <a:buNone/>
            </a:pPr>
            <a:r>
              <a:rPr lang="en-US" dirty="0" smtClean="0"/>
              <a:t>Proximity, </a:t>
            </a:r>
            <a:r>
              <a:rPr lang="en-US" dirty="0" smtClean="0"/>
              <a:t>power, </a:t>
            </a:r>
            <a:r>
              <a:rPr lang="en-US" dirty="0" smtClean="0"/>
              <a:t>and proclamation produce new life and freedom.</a:t>
            </a:r>
          </a:p>
          <a:p>
            <a:pPr marL="0" indent="0">
              <a:buNone/>
            </a:pPr>
            <a:endParaRPr lang="en-US" dirty="0"/>
          </a:p>
          <a:p>
            <a:pPr marL="0" indent="0">
              <a:buNone/>
            </a:pPr>
            <a:r>
              <a:rPr lang="en-US" dirty="0" smtClean="0"/>
              <a:t>Freedom enables us to join Jesus is his work</a:t>
            </a:r>
            <a:endParaRPr lang="en-US" dirty="0"/>
          </a:p>
        </p:txBody>
      </p:sp>
    </p:spTree>
    <p:extLst>
      <p:ext uri="{BB962C8B-B14F-4D97-AF65-F5344CB8AC3E}">
        <p14:creationId xmlns:p14="http://schemas.microsoft.com/office/powerpoint/2010/main" val="2461946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normAutofit/>
          </a:bodyPr>
          <a:lstStyle/>
          <a:p>
            <a:r>
              <a:rPr lang="en-US" dirty="0" smtClean="0"/>
              <a:t>John 4:28-30</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Then, leaving her water jar, the woman went back to the town and said to the people, “Come see a man who told me everything I ever did.  Could this be the Messiah?” They came out of town and made their way toward him.</a:t>
            </a:r>
            <a:endParaRPr lang="en-US" sz="4000" dirty="0"/>
          </a:p>
        </p:txBody>
      </p:sp>
    </p:spTree>
    <p:extLst>
      <p:ext uri="{BB962C8B-B14F-4D97-AF65-F5344CB8AC3E}">
        <p14:creationId xmlns:p14="http://schemas.microsoft.com/office/powerpoint/2010/main" val="241855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98625"/>
          </a:xfrm>
        </p:spPr>
        <p:txBody>
          <a:bodyPr>
            <a:normAutofit/>
          </a:bodyPr>
          <a:lstStyle/>
          <a:p>
            <a:r>
              <a:rPr lang="en-US" sz="4400" dirty="0" smtClean="0"/>
              <a:t>Freedom to join Jesus in his work</a:t>
            </a:r>
            <a:endParaRPr lang="en-US" sz="4400" dirty="0"/>
          </a:p>
        </p:txBody>
      </p:sp>
      <p:sp>
        <p:nvSpPr>
          <p:cNvPr id="3" name="Content Placeholder 2"/>
          <p:cNvSpPr>
            <a:spLocks noGrp="1"/>
          </p:cNvSpPr>
          <p:nvPr>
            <p:ph idx="1"/>
          </p:nvPr>
        </p:nvSpPr>
        <p:spPr>
          <a:xfrm>
            <a:off x="838200" y="2444749"/>
            <a:ext cx="10515600" cy="3732213"/>
          </a:xfrm>
        </p:spPr>
        <p:txBody>
          <a:bodyPr>
            <a:normAutofit/>
          </a:bodyPr>
          <a:lstStyle/>
          <a:p>
            <a:pPr marL="0" indent="0">
              <a:buNone/>
            </a:pPr>
            <a:r>
              <a:rPr lang="en-US" sz="3600" dirty="0" smtClean="0"/>
              <a:t>The </a:t>
            </a:r>
            <a:r>
              <a:rPr lang="en-US" sz="3600" dirty="0"/>
              <a:t>Samaritan women tells her people what she knows.  What she knows about Jesus is not much:  “Come, see a man who told me everything I ever did.  Could this be the Messiah?</a:t>
            </a:r>
            <a:r>
              <a:rPr lang="en-US" sz="3600" dirty="0" smtClean="0"/>
              <a:t>” </a:t>
            </a:r>
          </a:p>
          <a:p>
            <a:pPr marL="0" indent="0">
              <a:buNone/>
            </a:pPr>
            <a:r>
              <a:rPr lang="en-US" sz="3600" dirty="0" smtClean="0"/>
              <a:t>We </a:t>
            </a:r>
            <a:r>
              <a:rPr lang="en-US" sz="3600" dirty="0"/>
              <a:t>have the same ability as the Samaritan woman</a:t>
            </a:r>
            <a:r>
              <a:rPr lang="en-US" sz="3600" dirty="0" smtClean="0"/>
              <a:t>.</a:t>
            </a:r>
            <a:r>
              <a:rPr lang="en-US" sz="3600" dirty="0"/>
              <a:t> We can tell people what we know about God and invite them to come and see Jesus. </a:t>
            </a:r>
            <a:r>
              <a:rPr lang="en-US" sz="3600" dirty="0" smtClean="0"/>
              <a:t> </a:t>
            </a:r>
            <a:endParaRPr lang="en-US" sz="3600" dirty="0"/>
          </a:p>
        </p:txBody>
      </p:sp>
    </p:spTree>
    <p:extLst>
      <p:ext uri="{BB962C8B-B14F-4D97-AF65-F5344CB8AC3E}">
        <p14:creationId xmlns:p14="http://schemas.microsoft.com/office/powerpoint/2010/main" val="513071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98625"/>
          </a:xfrm>
        </p:spPr>
        <p:txBody>
          <a:bodyPr>
            <a:normAutofit/>
          </a:bodyPr>
          <a:lstStyle/>
          <a:p>
            <a:r>
              <a:rPr lang="en-US" sz="4400" dirty="0" smtClean="0"/>
              <a:t>Freedom to join Jesus in his work</a:t>
            </a:r>
            <a:endParaRPr lang="en-US" sz="4400" dirty="0"/>
          </a:p>
        </p:txBody>
      </p:sp>
      <p:sp>
        <p:nvSpPr>
          <p:cNvPr id="3" name="Content Placeholder 2"/>
          <p:cNvSpPr>
            <a:spLocks noGrp="1"/>
          </p:cNvSpPr>
          <p:nvPr>
            <p:ph idx="1"/>
          </p:nvPr>
        </p:nvSpPr>
        <p:spPr>
          <a:xfrm>
            <a:off x="838200" y="2444749"/>
            <a:ext cx="10515600" cy="3732213"/>
          </a:xfrm>
        </p:spPr>
        <p:txBody>
          <a:bodyPr>
            <a:normAutofit/>
          </a:bodyPr>
          <a:lstStyle/>
          <a:p>
            <a:pPr marL="0" indent="0">
              <a:buNone/>
            </a:pPr>
            <a:r>
              <a:rPr lang="en-US" sz="3600" dirty="0"/>
              <a:t>She was amazed by the grace of God and wanted others to receive the same </a:t>
            </a:r>
            <a:r>
              <a:rPr lang="en-US" sz="3600" dirty="0" smtClean="0"/>
              <a:t>priceless benefit.</a:t>
            </a:r>
          </a:p>
          <a:p>
            <a:pPr marL="0" indent="0">
              <a:buNone/>
            </a:pPr>
            <a:endParaRPr lang="en-US" sz="3600" dirty="0"/>
          </a:p>
          <a:p>
            <a:pPr marL="0" indent="0">
              <a:buNone/>
            </a:pPr>
            <a:r>
              <a:rPr lang="en-US" sz="3600" dirty="0" smtClean="0"/>
              <a:t>We tell people about stuff that impresses us all the time.  I did so just this past week…</a:t>
            </a:r>
            <a:endParaRPr lang="en-US" sz="3600" dirty="0"/>
          </a:p>
          <a:p>
            <a:pPr marL="0" indent="0">
              <a:buNone/>
            </a:pPr>
            <a:endParaRPr lang="en-US" sz="3600" dirty="0"/>
          </a:p>
        </p:txBody>
      </p:sp>
    </p:spTree>
    <p:extLst>
      <p:ext uri="{BB962C8B-B14F-4D97-AF65-F5344CB8AC3E}">
        <p14:creationId xmlns:p14="http://schemas.microsoft.com/office/powerpoint/2010/main" val="3094684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429750" y="4032250"/>
            <a:ext cx="184666" cy="369332"/>
          </a:xfrm>
          <a:prstGeom prst="rect">
            <a:avLst/>
          </a:prstGeom>
          <a:noFill/>
        </p:spPr>
        <p:txBody>
          <a:bodyPr wrap="none" rtlCol="0">
            <a:spAutoFit/>
          </a:bodyPr>
          <a:lstStyle/>
          <a:p>
            <a:endParaRPr lang="en-US" dirty="0"/>
          </a:p>
        </p:txBody>
      </p:sp>
      <p:sp>
        <p:nvSpPr>
          <p:cNvPr id="8" name="TextBox 7"/>
          <p:cNvSpPr txBox="1"/>
          <p:nvPr/>
        </p:nvSpPr>
        <p:spPr>
          <a:xfrm>
            <a:off x="1143000" y="530364"/>
            <a:ext cx="10555616" cy="707886"/>
          </a:xfrm>
          <a:prstGeom prst="rect">
            <a:avLst/>
          </a:prstGeom>
          <a:noFill/>
        </p:spPr>
        <p:txBody>
          <a:bodyPr wrap="square" rtlCol="0">
            <a:spAutoFit/>
          </a:bodyPr>
          <a:lstStyle/>
          <a:p>
            <a:pPr algn="ctr"/>
            <a:r>
              <a:rPr lang="en-US" sz="4000" dirty="0" smtClean="0"/>
              <a:t>How Do We Stop The Objectification Of Women?</a:t>
            </a:r>
            <a:endParaRPr lang="en-US" sz="4000" dirty="0"/>
          </a:p>
        </p:txBody>
      </p:sp>
      <p:sp>
        <p:nvSpPr>
          <p:cNvPr id="10" name="TextBox 9"/>
          <p:cNvSpPr txBox="1"/>
          <p:nvPr/>
        </p:nvSpPr>
        <p:spPr>
          <a:xfrm>
            <a:off x="1729747" y="1612612"/>
            <a:ext cx="2059177" cy="584776"/>
          </a:xfrm>
          <a:prstGeom prst="rect">
            <a:avLst/>
          </a:prstGeom>
          <a:noFill/>
        </p:spPr>
        <p:txBody>
          <a:bodyPr wrap="none" rtlCol="0">
            <a:spAutoFit/>
          </a:bodyPr>
          <a:lstStyle/>
          <a:p>
            <a:pPr algn="ctr"/>
            <a:r>
              <a:rPr lang="en-US" sz="3200" dirty="0" smtClean="0"/>
              <a:t>KIM BIDDLE</a:t>
            </a:r>
            <a:endParaRPr lang="en-US" sz="3200" dirty="0"/>
          </a:p>
        </p:txBody>
      </p:sp>
      <p:sp>
        <p:nvSpPr>
          <p:cNvPr id="13" name="TextBox 12"/>
          <p:cNvSpPr txBox="1"/>
          <p:nvPr/>
        </p:nvSpPr>
        <p:spPr>
          <a:xfrm>
            <a:off x="7828066" y="1612612"/>
            <a:ext cx="3393878" cy="584776"/>
          </a:xfrm>
          <a:prstGeom prst="rect">
            <a:avLst/>
          </a:prstGeom>
          <a:noFill/>
        </p:spPr>
        <p:txBody>
          <a:bodyPr wrap="none" rtlCol="0">
            <a:spAutoFit/>
          </a:bodyPr>
          <a:lstStyle/>
          <a:p>
            <a:pPr algn="ctr"/>
            <a:r>
              <a:rPr lang="en-US" sz="3200" dirty="0" smtClean="0"/>
              <a:t>JEFFERSON BETHKE</a:t>
            </a:r>
            <a:endParaRPr lang="en-US" sz="3200" dirty="0"/>
          </a:p>
        </p:txBody>
      </p:sp>
      <p:pic>
        <p:nvPicPr>
          <p:cNvPr id="4" name="Picture 3"/>
          <p:cNvPicPr>
            <a:picLocks noChangeAspect="1"/>
          </p:cNvPicPr>
          <p:nvPr/>
        </p:nvPicPr>
        <p:blipFill rotWithShape="1">
          <a:blip r:embed="rId3"/>
          <a:srcRect t="7824" b="3349"/>
          <a:stretch/>
        </p:blipFill>
        <p:spPr>
          <a:xfrm>
            <a:off x="0" y="2242582"/>
            <a:ext cx="6076389" cy="4318000"/>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9692" r="16173"/>
          <a:stretch/>
        </p:blipFill>
        <p:spPr>
          <a:xfrm>
            <a:off x="6313785" y="2242582"/>
            <a:ext cx="5878215" cy="4340681"/>
          </a:xfrm>
          <a:prstGeom prst="rect">
            <a:avLst/>
          </a:prstGeom>
        </p:spPr>
      </p:pic>
    </p:spTree>
    <p:extLst>
      <p:ext uri="{BB962C8B-B14F-4D97-AF65-F5344CB8AC3E}">
        <p14:creationId xmlns:p14="http://schemas.microsoft.com/office/powerpoint/2010/main" val="2048777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Where can we invite people to come and see Jesus today?</a:t>
            </a:r>
            <a:endParaRPr lang="en-US" sz="4800" dirty="0"/>
          </a:p>
        </p:txBody>
      </p:sp>
      <p:sp>
        <p:nvSpPr>
          <p:cNvPr id="3" name="Content Placeholder 2"/>
          <p:cNvSpPr>
            <a:spLocks noGrp="1"/>
          </p:cNvSpPr>
          <p:nvPr>
            <p:ph idx="1"/>
          </p:nvPr>
        </p:nvSpPr>
        <p:spPr>
          <a:xfrm>
            <a:off x="838200" y="2317749"/>
            <a:ext cx="10515600" cy="3859213"/>
          </a:xfrm>
        </p:spPr>
        <p:txBody>
          <a:bodyPr>
            <a:normAutofit lnSpcReduction="10000"/>
          </a:bodyPr>
          <a:lstStyle/>
          <a:p>
            <a:r>
              <a:rPr lang="en-US" sz="4000" dirty="0" smtClean="0"/>
              <a:t>At church</a:t>
            </a:r>
          </a:p>
          <a:p>
            <a:r>
              <a:rPr lang="en-US" sz="4000" dirty="0" smtClean="0"/>
              <a:t>In small group</a:t>
            </a:r>
          </a:p>
          <a:p>
            <a:r>
              <a:rPr lang="en-US" sz="4000" dirty="0" smtClean="0"/>
              <a:t>Women’s and men’s ministry</a:t>
            </a:r>
          </a:p>
          <a:p>
            <a:r>
              <a:rPr lang="en-US" sz="4000" dirty="0" smtClean="0"/>
              <a:t>Wherever the saints are in fellowship</a:t>
            </a:r>
          </a:p>
          <a:p>
            <a:r>
              <a:rPr lang="en-US" sz="4000" dirty="0" smtClean="0"/>
              <a:t>Wherever a Christian is (since Christ dwells in every Christian)</a:t>
            </a:r>
            <a:endParaRPr lang="en-US" sz="4000" dirty="0"/>
          </a:p>
        </p:txBody>
      </p:sp>
    </p:spTree>
    <p:extLst>
      <p:ext uri="{BB962C8B-B14F-4D97-AF65-F5344CB8AC3E}">
        <p14:creationId xmlns:p14="http://schemas.microsoft.com/office/powerpoint/2010/main" val="2677754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Proximity, </a:t>
            </a:r>
            <a:r>
              <a:rPr lang="en-US" dirty="0" smtClean="0"/>
              <a:t>power, </a:t>
            </a:r>
            <a:r>
              <a:rPr lang="en-US" dirty="0" smtClean="0"/>
              <a:t>and proclamation produce new life and freedom.</a:t>
            </a:r>
            <a:endParaRPr lang="en-US" dirty="0"/>
          </a:p>
        </p:txBody>
      </p:sp>
    </p:spTree>
    <p:extLst>
      <p:ext uri="{BB962C8B-B14F-4D97-AF65-F5344CB8AC3E}">
        <p14:creationId xmlns:p14="http://schemas.microsoft.com/office/powerpoint/2010/main" val="1869313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2078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w Cen MT">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3083</TotalTime>
  <Words>1159</Words>
  <Application>Microsoft Macintosh PowerPoint</Application>
  <PresentationFormat>Widescreen</PresentationFormat>
  <Paragraphs>91</Paragraphs>
  <Slides>25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Calibri</vt:lpstr>
      <vt:lpstr>Tw Cen MT</vt:lpstr>
      <vt:lpstr>Arial</vt:lpstr>
      <vt:lpstr>Office Theme</vt:lpstr>
      <vt:lpstr>PowerPoint Presentation</vt:lpstr>
      <vt:lpstr>Proximity, Power and Proclamation </vt:lpstr>
      <vt:lpstr>PowerPoint Presentation</vt:lpstr>
      <vt:lpstr>PowerPoint Presentation</vt:lpstr>
      <vt:lpstr>PowerPoint Presentation</vt:lpstr>
      <vt:lpstr>John 4:9-10</vt:lpstr>
      <vt:lpstr>John 4:21-23</vt:lpstr>
      <vt:lpstr>Application</vt:lpstr>
      <vt:lpstr>Proximity, power and proclamation produce new life and freedom.</vt:lpstr>
      <vt:lpstr>PowerPoint Presentation</vt:lpstr>
      <vt:lpstr>John 4:16-19</vt:lpstr>
      <vt:lpstr>God’s power:</vt:lpstr>
      <vt:lpstr>Proximity, power, and proclamation produce new life and freedom.</vt:lpstr>
      <vt:lpstr>PowerPoint Presentation</vt:lpstr>
      <vt:lpstr>Gospel Proclamation</vt:lpstr>
      <vt:lpstr>Gospel Proclamation</vt:lpstr>
      <vt:lpstr>Proximity, power, and proclamation produce new life and freedom.</vt:lpstr>
      <vt:lpstr>PowerPoint Presentation</vt:lpstr>
      <vt:lpstr>John 4:28-30</vt:lpstr>
      <vt:lpstr>Freedom to join Jesus in his work</vt:lpstr>
      <vt:lpstr>Freedom to join Jesus in his work</vt:lpstr>
      <vt:lpstr>PowerPoint Presentation</vt:lpstr>
      <vt:lpstr>Where can we invite people to come and see Jesus today?</vt:lpstr>
      <vt:lpstr>PowerPoint Presentation</vt:lpstr>
      <vt:lpstr>PowerPoint Presentation</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Sekutowski</dc:creator>
  <cp:lastModifiedBy>John Sekutowski</cp:lastModifiedBy>
  <cp:revision>60</cp:revision>
  <cp:lastPrinted>2017-12-16T12:58:12Z</cp:lastPrinted>
  <dcterms:created xsi:type="dcterms:W3CDTF">2017-11-28T20:05:29Z</dcterms:created>
  <dcterms:modified xsi:type="dcterms:W3CDTF">2017-12-17T13:36:44Z</dcterms:modified>
</cp:coreProperties>
</file>