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520015" r:id="rId1"/>
    <p:sldMasterId id="2147520103" r:id="rId2"/>
  </p:sldMasterIdLst>
  <p:notesMasterIdLst>
    <p:notesMasterId r:id="rId60"/>
  </p:notesMasterIdLst>
  <p:sldIdLst>
    <p:sldId id="8031" r:id="rId3"/>
    <p:sldId id="8032" r:id="rId4"/>
    <p:sldId id="8033" r:id="rId5"/>
    <p:sldId id="8034" r:id="rId6"/>
    <p:sldId id="7941" r:id="rId7"/>
    <p:sldId id="7949" r:id="rId8"/>
    <p:sldId id="8035" r:id="rId9"/>
    <p:sldId id="8085" r:id="rId10"/>
    <p:sldId id="8036" r:id="rId11"/>
    <p:sldId id="8084" r:id="rId12"/>
    <p:sldId id="8086" r:id="rId13"/>
    <p:sldId id="8039" r:id="rId14"/>
    <p:sldId id="8037" r:id="rId15"/>
    <p:sldId id="8040" r:id="rId16"/>
    <p:sldId id="8041" r:id="rId17"/>
    <p:sldId id="8088" r:id="rId18"/>
    <p:sldId id="8087" r:id="rId19"/>
    <p:sldId id="8043" r:id="rId20"/>
    <p:sldId id="8045" r:id="rId21"/>
    <p:sldId id="8044" r:id="rId22"/>
    <p:sldId id="8048" r:id="rId23"/>
    <p:sldId id="8047" r:id="rId24"/>
    <p:sldId id="8046" r:id="rId25"/>
    <p:sldId id="8049" r:id="rId26"/>
    <p:sldId id="8050" r:id="rId27"/>
    <p:sldId id="8052" r:id="rId28"/>
    <p:sldId id="8051" r:id="rId29"/>
    <p:sldId id="8053" r:id="rId30"/>
    <p:sldId id="8054" r:id="rId31"/>
    <p:sldId id="8055" r:id="rId32"/>
    <p:sldId id="8057" r:id="rId33"/>
    <p:sldId id="8056" r:id="rId34"/>
    <p:sldId id="8058" r:id="rId35"/>
    <p:sldId id="8060" r:id="rId36"/>
    <p:sldId id="8059" r:id="rId37"/>
    <p:sldId id="8061" r:id="rId38"/>
    <p:sldId id="8062" r:id="rId39"/>
    <p:sldId id="8063" r:id="rId40"/>
    <p:sldId id="8064" r:id="rId41"/>
    <p:sldId id="8065" r:id="rId42"/>
    <p:sldId id="8066" r:id="rId43"/>
    <p:sldId id="8067" r:id="rId44"/>
    <p:sldId id="8068" r:id="rId45"/>
    <p:sldId id="8069" r:id="rId46"/>
    <p:sldId id="8070" r:id="rId47"/>
    <p:sldId id="8072" r:id="rId48"/>
    <p:sldId id="8071" r:id="rId49"/>
    <p:sldId id="8073" r:id="rId50"/>
    <p:sldId id="8074" r:id="rId51"/>
    <p:sldId id="8075" r:id="rId52"/>
    <p:sldId id="8078" r:id="rId53"/>
    <p:sldId id="8077" r:id="rId54"/>
    <p:sldId id="8082" r:id="rId55"/>
    <p:sldId id="8079" r:id="rId56"/>
    <p:sldId id="8081" r:id="rId57"/>
    <p:sldId id="8083" r:id="rId58"/>
    <p:sldId id="8080" r:id="rId59"/>
  </p:sldIdLst>
  <p:sldSz cx="9144000" cy="5143500" type="screen16x9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明朝 ProN W3"/>
        <a:cs typeface="ヒラギノ明朝 ProN W3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明朝 ProN W3"/>
        <a:cs typeface="ヒラギノ明朝 ProN W3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明朝 ProN W3"/>
        <a:cs typeface="ヒラギノ明朝 ProN W3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明朝 ProN W3"/>
        <a:cs typeface="ヒラギノ明朝 ProN W3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明朝 ProN W3"/>
        <a:cs typeface="ヒラギノ明朝 ProN W3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明朝 ProN W3"/>
        <a:cs typeface="ヒラギノ明朝 ProN W3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明朝 ProN W3"/>
        <a:cs typeface="ヒラギノ明朝 ProN W3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明朝 ProN W3"/>
        <a:cs typeface="ヒラギノ明朝 ProN W3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明朝 ProN W3"/>
        <a:cs typeface="ヒラギノ明朝 ProN W3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  <a:srgbClr val="CC6600"/>
    <a:srgbClr val="FF9966"/>
    <a:srgbClr val="663300"/>
    <a:srgbClr val="993300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500" autoAdjust="0"/>
    <p:restoredTop sz="92019" autoAdjust="0"/>
  </p:normalViewPr>
  <p:slideViewPr>
    <p:cSldViewPr>
      <p:cViewPr varScale="1">
        <p:scale>
          <a:sx n="133" d="100"/>
          <a:sy n="133" d="100"/>
        </p:scale>
        <p:origin x="564" y="120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45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61" Type="http://schemas.openxmlformats.org/officeDocument/2006/relationships/presProps" Target="pres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E66C4E77-22E2-4237-8BF5-81A061CA302B}" type="datetimeFigureOut">
              <a:rPr lang="en-US"/>
              <a:pPr>
                <a:defRPr/>
              </a:pPr>
              <a:t>5/18/2025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206BCF62-17DE-423E-915B-B926D8F1C4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6810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33C815-571E-4E67-8285-6C6E765D12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723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9086694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085850"/>
            <a:ext cx="9144000" cy="405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1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46863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>
                <a:solidFill>
                  <a:srgbClr val="000000"/>
                </a:solidFill>
                <a:effectLst/>
                <a:latin typeface="Times New Roman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solidFill>
                  <a:srgbClr val="000000"/>
                </a:solidFill>
                <a:effectLst/>
                <a:latin typeface="Times New Roman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48006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0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fld id="{BC5D63C0-625D-446E-93D4-361EAB589B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520104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FFCC00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FFCC00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FFCC00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FFCC00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FFCC00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800" b="1">
          <a:solidFill>
            <a:srgbClr val="FFCC00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800" b="1">
          <a:solidFill>
            <a:srgbClr val="FFCC00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800" b="1">
          <a:solidFill>
            <a:srgbClr val="FFCC00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800" b="1">
          <a:solidFill>
            <a:srgbClr val="FFCC00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9pPr>
    </p:titleStyle>
    <p:bodyStyle>
      <a:lvl1pPr marL="812800" indent="-8128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1365250" indent="-90805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AutoNum type="romanUcPeriod"/>
        <a:defRPr sz="44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739900" indent="-825500" algn="l" rtl="0" eaLnBrk="0" fontAlgn="base" hangingPunct="0">
        <a:spcBef>
          <a:spcPct val="20000"/>
        </a:spcBef>
        <a:spcAft>
          <a:spcPct val="0"/>
        </a:spcAft>
        <a:buClr>
          <a:srgbClr val="00FF00"/>
        </a:buClr>
        <a:buAutoNum type="alphaUcPeriod"/>
        <a:defRPr sz="40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2197100" indent="-825500" algn="l" rtl="0" eaLnBrk="0" fontAlgn="base" hangingPunct="0">
        <a:spcBef>
          <a:spcPct val="20000"/>
        </a:spcBef>
        <a:spcAft>
          <a:spcPct val="0"/>
        </a:spcAft>
        <a:buClr>
          <a:srgbClr val="FF9900"/>
        </a:buClr>
        <a:buAutoNum type="arabicPeriod"/>
        <a:defRPr sz="40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571750" indent="-742950" algn="l" rtl="0" eaLnBrk="0" fontAlgn="base" hangingPunct="0">
        <a:spcBef>
          <a:spcPct val="20000"/>
        </a:spcBef>
        <a:spcAft>
          <a:spcPct val="0"/>
        </a:spcAft>
        <a:buClr>
          <a:srgbClr val="CC99FF"/>
        </a:buClr>
        <a:buAutoNum type="romanLcPeriod"/>
        <a:defRPr sz="36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3028950" indent="-742950" algn="l" rtl="0" fontAlgn="base">
        <a:spcBef>
          <a:spcPct val="20000"/>
        </a:spcBef>
        <a:spcAft>
          <a:spcPct val="0"/>
        </a:spcAft>
        <a:buClr>
          <a:srgbClr val="CC99FF"/>
        </a:buClr>
        <a:buAutoNum type="romanLcPeriod"/>
        <a:defRPr sz="36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3486150" indent="-742950" algn="l" rtl="0" fontAlgn="base">
        <a:spcBef>
          <a:spcPct val="20000"/>
        </a:spcBef>
        <a:spcAft>
          <a:spcPct val="0"/>
        </a:spcAft>
        <a:buClr>
          <a:srgbClr val="CC99FF"/>
        </a:buClr>
        <a:buAutoNum type="romanLcPeriod"/>
        <a:defRPr sz="36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943350" indent="-742950" algn="l" rtl="0" fontAlgn="base">
        <a:spcBef>
          <a:spcPct val="20000"/>
        </a:spcBef>
        <a:spcAft>
          <a:spcPct val="0"/>
        </a:spcAft>
        <a:buClr>
          <a:srgbClr val="CC99FF"/>
        </a:buClr>
        <a:buAutoNum type="romanLcPeriod"/>
        <a:defRPr sz="36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4400550" indent="-742950" algn="l" rtl="0" fontAlgn="base">
        <a:spcBef>
          <a:spcPct val="20000"/>
        </a:spcBef>
        <a:spcAft>
          <a:spcPct val="0"/>
        </a:spcAft>
        <a:buClr>
          <a:srgbClr val="CC99FF"/>
        </a:buClr>
        <a:buAutoNum type="romanLcPeriod"/>
        <a:defRPr sz="36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140589"/>
            <a:ext cx="9144000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As followers of Christ </a:t>
            </a: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are</a:t>
            </a: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 we willingly to      submit to what the Bible says about –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what occupies our time,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what we do with our talents,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and how we spend our treasures.</a:t>
            </a:r>
          </a:p>
        </p:txBody>
      </p:sp>
    </p:spTree>
    <p:extLst>
      <p:ext uri="{BB962C8B-B14F-4D97-AF65-F5344CB8AC3E}">
        <p14:creationId xmlns:p14="http://schemas.microsoft.com/office/powerpoint/2010/main" val="2347068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140589"/>
            <a:ext cx="914400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3600" b="1" dirty="0">
              <a:ln w="12700">
                <a:solidFill>
                  <a:srgbClr val="000000"/>
                </a:solidFill>
                <a:prstDash val="solid"/>
              </a:ln>
              <a:solidFill>
                <a:srgbClr val="FFFF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“After this many of his disciples turned back and no longer walked with Him.”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John 6:66</a:t>
            </a:r>
          </a:p>
        </p:txBody>
      </p:sp>
    </p:spTree>
    <p:extLst>
      <p:ext uri="{BB962C8B-B14F-4D97-AF65-F5344CB8AC3E}">
        <p14:creationId xmlns:p14="http://schemas.microsoft.com/office/powerpoint/2010/main" val="2427283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50783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“And he said to him, ‘Teacher, all these I have kept from my youth.’ And Jesus, looking at him, loved him, and said to him, ‘You lack one thing: go, sell all that you have and give to the poor, and you will have treasure in heaven; and come, follow me.’ Disheartened by the saying, he went away sorrowful, for he had great possessions.”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Mark 10:20-22</a:t>
            </a:r>
          </a:p>
        </p:txBody>
      </p:sp>
    </p:spTree>
    <p:extLst>
      <p:ext uri="{BB962C8B-B14F-4D97-AF65-F5344CB8AC3E}">
        <p14:creationId xmlns:p14="http://schemas.microsoft.com/office/powerpoint/2010/main" val="2060674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694587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Are you handling your earthly treasures       with the right attitude as evidenced                    by the right actions?</a:t>
            </a:r>
          </a:p>
        </p:txBody>
      </p:sp>
    </p:spTree>
    <p:extLst>
      <p:ext uri="{BB962C8B-B14F-4D97-AF65-F5344CB8AC3E}">
        <p14:creationId xmlns:p14="http://schemas.microsoft.com/office/powerpoint/2010/main" val="1256882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" y="725091"/>
            <a:ext cx="9143999" cy="369331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54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By Faith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4000" b="1" dirty="0">
              <a:ln w="12700">
                <a:solidFill>
                  <a:srgbClr val="000000"/>
                </a:solidFill>
                <a:prstDash val="solid"/>
              </a:ln>
              <a:solidFill>
                <a:srgbClr val="FFFF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+mn-ea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1200"/>
              </a:spcAft>
            </a:pPr>
            <a:r>
              <a:rPr lang="en-US" sz="40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Hebrews 11:4</a:t>
            </a:r>
          </a:p>
          <a:p>
            <a:pPr algn="ctr" fontAlgn="auto">
              <a:spcBef>
                <a:spcPts val="0"/>
              </a:spcBef>
              <a:spcAft>
                <a:spcPts val="1200"/>
              </a:spcAft>
            </a:pPr>
            <a:r>
              <a:rPr lang="en-US" sz="40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Genesis 4:1-7</a:t>
            </a:r>
          </a:p>
          <a:p>
            <a:pPr algn="ctr" fontAlgn="auto">
              <a:spcBef>
                <a:spcPts val="0"/>
              </a:spcBef>
              <a:spcAft>
                <a:spcPts val="1200"/>
              </a:spcAft>
            </a:pPr>
            <a:r>
              <a:rPr lang="en-US" sz="40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Proverbs 3:5-10</a:t>
            </a:r>
          </a:p>
        </p:txBody>
      </p:sp>
    </p:spTree>
    <p:extLst>
      <p:ext uri="{BB962C8B-B14F-4D97-AF65-F5344CB8AC3E}">
        <p14:creationId xmlns:p14="http://schemas.microsoft.com/office/powerpoint/2010/main" val="894360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Big Picture . . .</a:t>
            </a:r>
            <a:endParaRPr lang="en-US" sz="3600" b="1" i="1" dirty="0">
              <a:ln w="12700">
                <a:solidFill>
                  <a:srgbClr val="000000"/>
                </a:solidFill>
                <a:prstDash val="solid"/>
              </a:ln>
              <a:solidFill>
                <a:srgbClr val="FFFF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0890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4482" y="646087"/>
            <a:ext cx="915296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742950" indent="-74295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We must guard against simply going through the motions of religious activity rather than living by genuine devotion.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Big Picture . . .</a:t>
            </a:r>
            <a:endParaRPr lang="en-US" sz="3600" b="1" i="1" dirty="0">
              <a:ln w="12700">
                <a:solidFill>
                  <a:srgbClr val="000000"/>
                </a:solidFill>
                <a:prstDash val="solid"/>
              </a:ln>
              <a:solidFill>
                <a:srgbClr val="FFFF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453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78760"/>
            <a:ext cx="9144000" cy="13542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Cain was simply doing what he knew                 to do without </a:t>
            </a: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it</a:t>
            </a: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 being costly.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000" b="1" dirty="0">
              <a:ln w="12700">
                <a:solidFill>
                  <a:srgbClr val="000000"/>
                </a:solidFill>
                <a:prstDash val="solid"/>
              </a:ln>
              <a:solidFill>
                <a:srgbClr val="FFFF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35376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78760"/>
            <a:ext cx="9144000" cy="261610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Cain was simply doing what he knew                 to do without </a:t>
            </a: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it</a:t>
            </a: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 being costly.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000" b="1" dirty="0">
              <a:ln w="12700">
                <a:solidFill>
                  <a:srgbClr val="000000"/>
                </a:solidFill>
                <a:prstDash val="solid"/>
              </a:ln>
              <a:solidFill>
                <a:srgbClr val="FFFF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+mn-ea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When you exercise genuine faith in God –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it will always cost you something.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000" b="1" dirty="0">
              <a:ln w="12700">
                <a:solidFill>
                  <a:srgbClr val="000000"/>
                </a:solidFill>
                <a:prstDash val="solid"/>
              </a:ln>
              <a:solidFill>
                <a:srgbClr val="FFFF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72390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78760"/>
            <a:ext cx="9144000" cy="37240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Cain was simply doing what he knew                 to do without </a:t>
            </a: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it</a:t>
            </a: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 being costly.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000" b="1" dirty="0">
              <a:ln w="12700">
                <a:solidFill>
                  <a:srgbClr val="000000"/>
                </a:solidFill>
                <a:prstDash val="solid"/>
              </a:ln>
              <a:solidFill>
                <a:srgbClr val="FFFF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+mn-ea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When you exercise genuine faith in God –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it will always cost you something.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000" b="1" dirty="0">
              <a:ln w="12700">
                <a:solidFill>
                  <a:srgbClr val="000000"/>
                </a:solidFill>
                <a:prstDash val="solid"/>
              </a:ln>
              <a:solidFill>
                <a:srgbClr val="FFFF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+mn-ea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God knows where your heart is and                   is always extending grace as we grow.</a:t>
            </a:r>
          </a:p>
        </p:txBody>
      </p:sp>
    </p:spTree>
    <p:extLst>
      <p:ext uri="{BB962C8B-B14F-4D97-AF65-F5344CB8AC3E}">
        <p14:creationId xmlns:p14="http://schemas.microsoft.com/office/powerpoint/2010/main" val="1707776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78760"/>
            <a:ext cx="9144000" cy="498598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Cain was simply doing what he knew                 to do without </a:t>
            </a: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it</a:t>
            </a: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 being costly.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000" b="1" dirty="0">
              <a:ln w="12700">
                <a:solidFill>
                  <a:srgbClr val="000000"/>
                </a:solidFill>
                <a:prstDash val="solid"/>
              </a:ln>
              <a:solidFill>
                <a:srgbClr val="FFFF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+mn-ea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When you exercise genuine faith in God –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it will always cost you something.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000" b="1" dirty="0">
              <a:ln w="12700">
                <a:solidFill>
                  <a:srgbClr val="000000"/>
                </a:solidFill>
                <a:prstDash val="solid"/>
              </a:ln>
              <a:solidFill>
                <a:srgbClr val="FFFF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+mn-ea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God knows where your heart is and                   is always extending grace as we grow.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000" b="1" dirty="0">
              <a:ln w="12700">
                <a:solidFill>
                  <a:srgbClr val="000000"/>
                </a:solidFill>
                <a:prstDash val="solid"/>
              </a:ln>
              <a:solidFill>
                <a:srgbClr val="FFFF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+mn-ea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Cain’s mother had been talked into sin –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and Cain could not be talked out of sin.</a:t>
            </a:r>
          </a:p>
        </p:txBody>
      </p:sp>
    </p:spTree>
    <p:extLst>
      <p:ext uri="{BB962C8B-B14F-4D97-AF65-F5344CB8AC3E}">
        <p14:creationId xmlns:p14="http://schemas.microsoft.com/office/powerpoint/2010/main" val="1635913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4482" y="646087"/>
            <a:ext cx="9152965" cy="39703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742950" indent="-74295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We must guard against simply going through the motions of religious activity rather than living by genuine devotion.</a:t>
            </a:r>
          </a:p>
          <a:p>
            <a:pPr marL="742950" indent="-74295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We must guard against giving God our sloppy leftovers rather than giving Him our utmost, our best, our finest and our highest.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Big Picture . . .</a:t>
            </a:r>
            <a:endParaRPr lang="en-US" sz="3600" b="1" i="1" dirty="0">
              <a:ln w="12700">
                <a:solidFill>
                  <a:srgbClr val="000000"/>
                </a:solidFill>
                <a:prstDash val="solid"/>
              </a:ln>
              <a:solidFill>
                <a:srgbClr val="FFFF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0950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Questions to consider:</a:t>
            </a:r>
            <a:endParaRPr lang="en-US" sz="3600" b="1" i="1" dirty="0">
              <a:ln w="12700">
                <a:solidFill>
                  <a:srgbClr val="000000"/>
                </a:solidFill>
                <a:prstDash val="solid"/>
              </a:ln>
              <a:solidFill>
                <a:srgbClr val="FFFF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8957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4482" y="646087"/>
            <a:ext cx="9152965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742950" indent="-74295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Why didn’t God accept Cain’s offering but accepted Abel’s? 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Questions to consider:</a:t>
            </a:r>
            <a:endParaRPr lang="en-US" sz="3600" b="1" i="1" dirty="0">
              <a:ln w="12700">
                <a:solidFill>
                  <a:srgbClr val="000000"/>
                </a:solidFill>
                <a:prstDash val="solid"/>
              </a:ln>
              <a:solidFill>
                <a:srgbClr val="FFFF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4097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2594"/>
            <a:ext cx="9144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“Cain brought to the Lord an offering                 of the fruit of the ground.”</a:t>
            </a:r>
          </a:p>
        </p:txBody>
      </p:sp>
    </p:spTree>
    <p:extLst>
      <p:ext uri="{BB962C8B-B14F-4D97-AF65-F5344CB8AC3E}">
        <p14:creationId xmlns:p14="http://schemas.microsoft.com/office/powerpoint/2010/main" val="626314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2594"/>
            <a:ext cx="9144000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“Cain brought to the Lord an offering                 of the fruit of the ground.”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3600" b="1" dirty="0">
              <a:ln w="12700">
                <a:solidFill>
                  <a:srgbClr val="000000"/>
                </a:solidFill>
                <a:prstDash val="solid"/>
              </a:ln>
              <a:solidFill>
                <a:srgbClr val="FFFF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+mn-ea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“Abel . . . brought of the firstborn of his         flock and of their fat portions.”</a:t>
            </a:r>
          </a:p>
        </p:txBody>
      </p:sp>
    </p:spTree>
    <p:extLst>
      <p:ext uri="{BB962C8B-B14F-4D97-AF65-F5344CB8AC3E}">
        <p14:creationId xmlns:p14="http://schemas.microsoft.com/office/powerpoint/2010/main" val="5545180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2594"/>
            <a:ext cx="9144000" cy="50783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“Cain brought to the Lord an offering                 of the fruit of the ground.”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3600" b="1" dirty="0">
              <a:ln w="12700">
                <a:solidFill>
                  <a:srgbClr val="000000"/>
                </a:solidFill>
                <a:prstDash val="solid"/>
              </a:ln>
              <a:solidFill>
                <a:srgbClr val="FFFF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+mn-ea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“Abel . . . brought of the firstborn of his         flock and of their fat portions.”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3600" b="1" dirty="0">
              <a:ln w="12700">
                <a:solidFill>
                  <a:srgbClr val="000000"/>
                </a:solidFill>
                <a:prstDash val="solid"/>
              </a:ln>
              <a:solidFill>
                <a:srgbClr val="FFFF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+mn-ea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Abel was giving up something which       required him to trust the Lord to make             up the difference.</a:t>
            </a:r>
          </a:p>
        </p:txBody>
      </p:sp>
    </p:spTree>
    <p:extLst>
      <p:ext uri="{BB962C8B-B14F-4D97-AF65-F5344CB8AC3E}">
        <p14:creationId xmlns:p14="http://schemas.microsoft.com/office/powerpoint/2010/main" val="38092398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4482" y="646087"/>
            <a:ext cx="9152965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742950" indent="-74295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Why didn’t God accept Cain’s offering but accepted Abel’s? </a:t>
            </a:r>
          </a:p>
          <a:p>
            <a:pPr marL="742950" indent="-74295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What does it mean to give to God your first portion?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Questions to consider:</a:t>
            </a:r>
            <a:endParaRPr lang="en-US" sz="3600" b="1" i="1" dirty="0">
              <a:ln w="12700">
                <a:solidFill>
                  <a:srgbClr val="000000"/>
                </a:solidFill>
                <a:prstDash val="solid"/>
              </a:ln>
              <a:solidFill>
                <a:srgbClr val="FFFF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2212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-121295"/>
            <a:ext cx="9144000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“Bring your burnt offerings and sacrifices, your tithes and special gifts, what you have vowed to give and your freewill offerings, and the firstborn of your herds and flocks.”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Deuteronomy 12:6</a:t>
            </a:r>
          </a:p>
        </p:txBody>
      </p:sp>
    </p:spTree>
    <p:extLst>
      <p:ext uri="{BB962C8B-B14F-4D97-AF65-F5344CB8AC3E}">
        <p14:creationId xmlns:p14="http://schemas.microsoft.com/office/powerpoint/2010/main" val="32929799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-121295"/>
            <a:ext cx="9144000" cy="538609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“Bring your burnt offerings and sacrifices, your tithes and special gifts, what you have vowed to give and your freewill offerings, and the firstborn of your herds and flocks.”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Deuteronomy 12:6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2000" b="1" dirty="0">
              <a:ln w="12700">
                <a:solidFill>
                  <a:srgbClr val="000000"/>
                </a:solidFill>
                <a:prstDash val="solid"/>
              </a:ln>
              <a:solidFill>
                <a:srgbClr val="FFFF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“You are to give . . . the </a:t>
            </a:r>
            <a:r>
              <a:rPr lang="en-US" sz="3600" b="1" dirty="0" err="1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firstfruits</a:t>
            </a: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 of your grain, new wine and oil, and the first wool from the shearing of your sheep.”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Deuteronomy 18:4</a:t>
            </a:r>
          </a:p>
        </p:txBody>
      </p:sp>
    </p:spTree>
    <p:extLst>
      <p:ext uri="{BB962C8B-B14F-4D97-AF65-F5344CB8AC3E}">
        <p14:creationId xmlns:p14="http://schemas.microsoft.com/office/powerpoint/2010/main" val="38871636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109812"/>
            <a:ext cx="9144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The first portion belongs to God.</a:t>
            </a:r>
            <a:endParaRPr lang="en-US" sz="1000" b="1" dirty="0">
              <a:ln w="12700">
                <a:solidFill>
                  <a:srgbClr val="000000"/>
                </a:solidFill>
                <a:prstDash val="solid"/>
              </a:ln>
              <a:solidFill>
                <a:srgbClr val="FFFF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25180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109812"/>
            <a:ext cx="9144000" cy="29238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The first portion belongs to God.</a:t>
            </a:r>
            <a:endParaRPr lang="en-US" sz="1000" b="1" dirty="0">
              <a:ln w="12700">
                <a:solidFill>
                  <a:srgbClr val="000000"/>
                </a:solidFill>
                <a:prstDash val="solid"/>
              </a:ln>
              <a:solidFill>
                <a:srgbClr val="FFFF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+mn-ea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3600" b="1" dirty="0">
              <a:ln w="12700">
                <a:solidFill>
                  <a:srgbClr val="000000"/>
                </a:solidFill>
                <a:prstDash val="solid"/>
              </a:ln>
              <a:solidFill>
                <a:srgbClr val="FFFF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+mn-ea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We no longer offer cattle or corn to the Lord.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We now offer Him our first portion of time, talents, and treasures.</a:t>
            </a:r>
          </a:p>
        </p:txBody>
      </p:sp>
    </p:spTree>
    <p:extLst>
      <p:ext uri="{BB962C8B-B14F-4D97-AF65-F5344CB8AC3E}">
        <p14:creationId xmlns:p14="http://schemas.microsoft.com/office/powerpoint/2010/main" val="36766562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694587"/>
            <a:ext cx="9144000" cy="19082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Where is the life-giving presence of God on display in this world?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000" b="1" dirty="0">
              <a:ln w="12700">
                <a:solidFill>
                  <a:srgbClr val="000000"/>
                </a:solidFill>
                <a:prstDash val="solid"/>
              </a:ln>
              <a:solidFill>
                <a:srgbClr val="FFFF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+mn-ea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Through the local church.</a:t>
            </a:r>
          </a:p>
        </p:txBody>
      </p:sp>
    </p:spTree>
    <p:extLst>
      <p:ext uri="{BB962C8B-B14F-4D97-AF65-F5344CB8AC3E}">
        <p14:creationId xmlns:p14="http://schemas.microsoft.com/office/powerpoint/2010/main" val="1564587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863590"/>
            <a:ext cx="9144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What you bring to God reflects what you think of God, and God deserves the very best.</a:t>
            </a:r>
          </a:p>
        </p:txBody>
      </p:sp>
    </p:spTree>
    <p:extLst>
      <p:ext uri="{BB962C8B-B14F-4D97-AF65-F5344CB8AC3E}">
        <p14:creationId xmlns:p14="http://schemas.microsoft.com/office/powerpoint/2010/main" val="8656698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863590"/>
            <a:ext cx="9144000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What you bring to God reflects what you think of God, and God deserves the very best.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3600" b="1" dirty="0">
              <a:ln w="12700">
                <a:solidFill>
                  <a:srgbClr val="000000"/>
                </a:solidFill>
                <a:prstDash val="solid"/>
              </a:ln>
              <a:solidFill>
                <a:srgbClr val="FFFF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+mn-ea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The quality of offering given to                        God signifies and reflects the                importance we give Him.</a:t>
            </a:r>
          </a:p>
        </p:txBody>
      </p:sp>
    </p:spTree>
    <p:extLst>
      <p:ext uri="{BB962C8B-B14F-4D97-AF65-F5344CB8AC3E}">
        <p14:creationId xmlns:p14="http://schemas.microsoft.com/office/powerpoint/2010/main" val="5973351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140589"/>
            <a:ext cx="9144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“The whole earth is mine.”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Exodus 19:5 </a:t>
            </a:r>
          </a:p>
        </p:txBody>
      </p:sp>
    </p:spTree>
    <p:extLst>
      <p:ext uri="{BB962C8B-B14F-4D97-AF65-F5344CB8AC3E}">
        <p14:creationId xmlns:p14="http://schemas.microsoft.com/office/powerpoint/2010/main" val="25086891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140589"/>
            <a:ext cx="9144000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“The whole earth is mine.”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Exodus 19:5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3600" b="1" dirty="0">
              <a:ln w="12700">
                <a:solidFill>
                  <a:srgbClr val="000000"/>
                </a:solidFill>
                <a:prstDash val="solid"/>
              </a:ln>
              <a:solidFill>
                <a:srgbClr val="FFFF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“The earth is the Lord’s, and everything in it.”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Psalm 24:1</a:t>
            </a:r>
          </a:p>
        </p:txBody>
      </p:sp>
    </p:spTree>
    <p:extLst>
      <p:ext uri="{BB962C8B-B14F-4D97-AF65-F5344CB8AC3E}">
        <p14:creationId xmlns:p14="http://schemas.microsoft.com/office/powerpoint/2010/main" val="11111809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694587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We declare our trust in God by our    willingness to give the first portion of             our time, talent and treasures.</a:t>
            </a:r>
          </a:p>
        </p:txBody>
      </p:sp>
    </p:spTree>
    <p:extLst>
      <p:ext uri="{BB962C8B-B14F-4D97-AF65-F5344CB8AC3E}">
        <p14:creationId xmlns:p14="http://schemas.microsoft.com/office/powerpoint/2010/main" val="11486958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140589"/>
            <a:ext cx="9144000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“Honor the Lord with your wealth and with the </a:t>
            </a:r>
            <a:r>
              <a:rPr lang="en-US" sz="3600" b="1" dirty="0" err="1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firstfruits</a:t>
            </a: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 of all your produce; then your barns will be filled with plenty, and your vats will be bursting with wine.”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Proverbs 3:9-10</a:t>
            </a:r>
          </a:p>
        </p:txBody>
      </p:sp>
    </p:spTree>
    <p:extLst>
      <p:ext uri="{BB962C8B-B14F-4D97-AF65-F5344CB8AC3E}">
        <p14:creationId xmlns:p14="http://schemas.microsoft.com/office/powerpoint/2010/main" val="16594816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When you give remember . . . </a:t>
            </a:r>
            <a:endParaRPr lang="en-US" sz="3600" b="1" i="1" dirty="0">
              <a:ln w="12700">
                <a:solidFill>
                  <a:srgbClr val="000000"/>
                </a:solidFill>
                <a:prstDash val="solid"/>
              </a:ln>
              <a:solidFill>
                <a:srgbClr val="FFFF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197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4482" y="646087"/>
            <a:ext cx="9152965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742950" indent="-74295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Our giving is a reflexive response to the grace of God in our lives.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When you give remember . . . </a:t>
            </a:r>
            <a:endParaRPr lang="en-US" sz="3600" b="1" i="1" dirty="0">
              <a:ln w="12700">
                <a:solidFill>
                  <a:srgbClr val="000000"/>
                </a:solidFill>
                <a:prstDash val="solid"/>
              </a:ln>
              <a:solidFill>
                <a:srgbClr val="FFFF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3115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417588"/>
            <a:ext cx="914400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“For God so loved the world, that He gave His only Son, that whoever believes in Him should not perish but have eternal life.”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John 3:16</a:t>
            </a:r>
          </a:p>
        </p:txBody>
      </p:sp>
    </p:spTree>
    <p:extLst>
      <p:ext uri="{BB962C8B-B14F-4D97-AF65-F5344CB8AC3E}">
        <p14:creationId xmlns:p14="http://schemas.microsoft.com/office/powerpoint/2010/main" val="7162645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78815"/>
            <a:ext cx="9144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When God the Father gave us His only Son – He gave us the very best for our very worst.</a:t>
            </a:r>
          </a:p>
        </p:txBody>
      </p:sp>
    </p:spTree>
    <p:extLst>
      <p:ext uri="{BB962C8B-B14F-4D97-AF65-F5344CB8AC3E}">
        <p14:creationId xmlns:p14="http://schemas.microsoft.com/office/powerpoint/2010/main" val="39005525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78815"/>
            <a:ext cx="9144000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When God the Father gave us His only Son – He gave us the very best for our very worst.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2000" b="1" dirty="0">
              <a:ln w="12700">
                <a:solidFill>
                  <a:srgbClr val="000000"/>
                </a:solidFill>
                <a:prstDash val="solid"/>
              </a:ln>
              <a:solidFill>
                <a:srgbClr val="FFFF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+mn-ea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How can any of us who have tasted the extravagant love of Christ be stingy with       our time, talents, and resources?</a:t>
            </a:r>
          </a:p>
        </p:txBody>
      </p:sp>
    </p:spTree>
    <p:extLst>
      <p:ext uri="{BB962C8B-B14F-4D97-AF65-F5344CB8AC3E}">
        <p14:creationId xmlns:p14="http://schemas.microsoft.com/office/powerpoint/2010/main" val="39188216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78815"/>
            <a:ext cx="9144000" cy="458587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When God the Father gave us His only Son – He gave us the very best for our very worst.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2000" b="1" dirty="0">
              <a:ln w="12700">
                <a:solidFill>
                  <a:srgbClr val="000000"/>
                </a:solidFill>
                <a:prstDash val="solid"/>
              </a:ln>
              <a:solidFill>
                <a:srgbClr val="FFFF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+mn-ea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How can any of us who have tasted the extravagant love of Christ be stingy with       our time, talents, and resources?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2000" b="1" dirty="0">
              <a:ln w="12700">
                <a:solidFill>
                  <a:srgbClr val="000000"/>
                </a:solidFill>
                <a:prstDash val="solid"/>
              </a:ln>
              <a:solidFill>
                <a:srgbClr val="FFFF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+mn-ea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Abundant grace should bring                       about abundant gratitude.</a:t>
            </a:r>
          </a:p>
        </p:txBody>
      </p:sp>
    </p:spTree>
    <p:extLst>
      <p:ext uri="{BB962C8B-B14F-4D97-AF65-F5344CB8AC3E}">
        <p14:creationId xmlns:p14="http://schemas.microsoft.com/office/powerpoint/2010/main" val="3900045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4482" y="646087"/>
            <a:ext cx="9152965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742950" indent="-74295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Our giving is a reflexive response to the grace of God in our lives.</a:t>
            </a:r>
          </a:p>
          <a:p>
            <a:pPr marL="742950" indent="-74295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Before we give our money – we must first give ourselves.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When you give remember . . . </a:t>
            </a:r>
            <a:endParaRPr lang="en-US" sz="3600" b="1" i="1" dirty="0">
              <a:ln w="12700">
                <a:solidFill>
                  <a:srgbClr val="000000"/>
                </a:solidFill>
                <a:prstDash val="solid"/>
              </a:ln>
              <a:solidFill>
                <a:srgbClr val="FFFF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2436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50783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“We want you to know brothers, about the grace of God that has been given among the churches of Macedonia, for in a severe test of affliction, their abundance of joy and extreme poverty have overflowed in a wealth of generosity on their part.  For they gave according to their means, and beyond their means . . .”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2 Corinthians 8:1-3</a:t>
            </a:r>
          </a:p>
        </p:txBody>
      </p:sp>
    </p:spTree>
    <p:extLst>
      <p:ext uri="{BB962C8B-B14F-4D97-AF65-F5344CB8AC3E}">
        <p14:creationId xmlns:p14="http://schemas.microsoft.com/office/powerpoint/2010/main" val="31758636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694587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“they gave themselves first to the Lord and then by the will of God to us.”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2 Corinthians 8:5 </a:t>
            </a:r>
          </a:p>
        </p:txBody>
      </p:sp>
    </p:spTree>
    <p:extLst>
      <p:ext uri="{BB962C8B-B14F-4D97-AF65-F5344CB8AC3E}">
        <p14:creationId xmlns:p14="http://schemas.microsoft.com/office/powerpoint/2010/main" val="40268931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694587"/>
            <a:ext cx="9144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What God wants first and foremost is us –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not our money.</a:t>
            </a:r>
          </a:p>
        </p:txBody>
      </p:sp>
    </p:spTree>
    <p:extLst>
      <p:ext uri="{BB962C8B-B14F-4D97-AF65-F5344CB8AC3E}">
        <p14:creationId xmlns:p14="http://schemas.microsoft.com/office/powerpoint/2010/main" val="3065203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4482" y="646087"/>
            <a:ext cx="9152965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742950" indent="-74295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Our giving is a reflexive response to the grace of God in our lives.</a:t>
            </a:r>
          </a:p>
          <a:p>
            <a:pPr marL="742950" indent="-74295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Before we give our money – we must first give ourselves.</a:t>
            </a:r>
          </a:p>
          <a:p>
            <a:pPr marL="742950" indent="-74295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Giving is an act of worship.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When you give remember . . . </a:t>
            </a:r>
            <a:endParaRPr lang="en-US" sz="3600" b="1" i="1" dirty="0">
              <a:ln w="12700">
                <a:solidFill>
                  <a:srgbClr val="000000"/>
                </a:solidFill>
                <a:prstDash val="solid"/>
              </a:ln>
              <a:solidFill>
                <a:srgbClr val="FFFF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1750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694587"/>
            <a:ext cx="9144000" cy="19082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“honor” – it means to glorify God.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000" b="1" dirty="0">
              <a:ln w="12700">
                <a:solidFill>
                  <a:srgbClr val="000000"/>
                </a:solidFill>
                <a:prstDash val="solid"/>
              </a:ln>
              <a:solidFill>
                <a:srgbClr val="FFFF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+mn-ea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To glorify God means to                    acknowledge His greatness.</a:t>
            </a:r>
          </a:p>
        </p:txBody>
      </p:sp>
    </p:spTree>
    <p:extLst>
      <p:ext uri="{BB962C8B-B14F-4D97-AF65-F5344CB8AC3E}">
        <p14:creationId xmlns:p14="http://schemas.microsoft.com/office/powerpoint/2010/main" val="23322296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863590"/>
            <a:ext cx="9144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God gives us wealth – so we will                       use it to worship Him.</a:t>
            </a:r>
          </a:p>
        </p:txBody>
      </p:sp>
    </p:spTree>
    <p:extLst>
      <p:ext uri="{BB962C8B-B14F-4D97-AF65-F5344CB8AC3E}">
        <p14:creationId xmlns:p14="http://schemas.microsoft.com/office/powerpoint/2010/main" val="39412909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863590"/>
            <a:ext cx="9144000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God gives us wealth – so we will                       use it to worship Him.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3600" b="1" dirty="0">
              <a:ln w="12700">
                <a:solidFill>
                  <a:srgbClr val="000000"/>
                </a:solidFill>
                <a:prstDash val="solid"/>
              </a:ln>
              <a:solidFill>
                <a:srgbClr val="FFFF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+mn-ea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By faith I worship God by giving away           what I can keep but trusting Him                        to provide what I need.</a:t>
            </a:r>
          </a:p>
        </p:txBody>
      </p:sp>
    </p:spTree>
    <p:extLst>
      <p:ext uri="{BB962C8B-B14F-4D97-AF65-F5344CB8AC3E}">
        <p14:creationId xmlns:p14="http://schemas.microsoft.com/office/powerpoint/2010/main" val="105778148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4482" y="646087"/>
            <a:ext cx="9152965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742950" indent="-74295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Our giving is a reflexive response to the grace of God in our lives.</a:t>
            </a:r>
          </a:p>
          <a:p>
            <a:pPr marL="742950" indent="-74295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Before we give our money – we must first give ourselves.</a:t>
            </a:r>
          </a:p>
          <a:p>
            <a:pPr marL="742950" indent="-74295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Giving is an act of worship.</a:t>
            </a:r>
          </a:p>
          <a:p>
            <a:pPr marL="742950" indent="-74295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Giving to the Lord is the first thing we should do with our money - not the second, the middle or the last.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When you give remember . . . </a:t>
            </a:r>
            <a:endParaRPr lang="en-US" sz="3600" b="1" i="1" dirty="0">
              <a:ln w="12700">
                <a:solidFill>
                  <a:srgbClr val="000000"/>
                </a:solidFill>
                <a:prstDash val="solid"/>
              </a:ln>
              <a:solidFill>
                <a:srgbClr val="FFFF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9758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09593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“</a:t>
            </a:r>
            <a:r>
              <a:rPr lang="en-US" sz="3600" b="1" dirty="0" err="1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firstfruits</a:t>
            </a: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” refers to the firstborn of the     flocks and the first vegetables and grains             to be gathered at harvest time.</a:t>
            </a:r>
          </a:p>
        </p:txBody>
      </p:sp>
    </p:spTree>
    <p:extLst>
      <p:ext uri="{BB962C8B-B14F-4D97-AF65-F5344CB8AC3E}">
        <p14:creationId xmlns:p14="http://schemas.microsoft.com/office/powerpoint/2010/main" val="131729339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09593"/>
            <a:ext cx="9144000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“</a:t>
            </a:r>
            <a:r>
              <a:rPr lang="en-US" sz="3600" b="1" dirty="0" err="1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firstfruits</a:t>
            </a: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” refers to the firstborn of the     flocks and the first vegetables and grains             to be gathered at harvest time.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3600" b="1" dirty="0">
              <a:ln w="12700">
                <a:solidFill>
                  <a:srgbClr val="000000"/>
                </a:solidFill>
                <a:prstDash val="solid"/>
              </a:ln>
              <a:solidFill>
                <a:srgbClr val="FFFF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+mn-ea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How much is this “</a:t>
            </a:r>
            <a:r>
              <a:rPr lang="en-US" sz="3600" b="1" dirty="0" err="1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firstfruits</a:t>
            </a: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”?</a:t>
            </a:r>
          </a:p>
        </p:txBody>
      </p:sp>
    </p:spTree>
    <p:extLst>
      <p:ext uri="{BB962C8B-B14F-4D97-AF65-F5344CB8AC3E}">
        <p14:creationId xmlns:p14="http://schemas.microsoft.com/office/powerpoint/2010/main" val="298612699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09593"/>
            <a:ext cx="9144000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“</a:t>
            </a:r>
            <a:r>
              <a:rPr lang="en-US" sz="3600" b="1" dirty="0" err="1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firstfruits</a:t>
            </a: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” refers to the firstborn of the     flocks and the first vegetables and grains             to be gathered at harvest time.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3600" b="1" dirty="0">
              <a:ln w="12700">
                <a:solidFill>
                  <a:srgbClr val="000000"/>
                </a:solidFill>
                <a:prstDash val="solid"/>
              </a:ln>
              <a:solidFill>
                <a:srgbClr val="FFFF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+mn-ea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How much is this “</a:t>
            </a:r>
            <a:r>
              <a:rPr lang="en-US" sz="3600" b="1" dirty="0" err="1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firstfruits</a:t>
            </a: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”?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3600" b="1" dirty="0">
              <a:ln w="12700">
                <a:solidFill>
                  <a:srgbClr val="000000"/>
                </a:solidFill>
                <a:prstDash val="solid"/>
              </a:ln>
              <a:solidFill>
                <a:srgbClr val="FFFF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+mn-ea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How much should Christians give to their local church from their income that they receive?</a:t>
            </a:r>
          </a:p>
        </p:txBody>
      </p:sp>
    </p:spTree>
    <p:extLst>
      <p:ext uri="{BB962C8B-B14F-4D97-AF65-F5344CB8AC3E}">
        <p14:creationId xmlns:p14="http://schemas.microsoft.com/office/powerpoint/2010/main" val="230108229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4482" y="646087"/>
            <a:ext cx="9152965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742950" indent="-74295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 startAt="5"/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Every Christian should be moving toward the tithe and beyond.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When you give remember . . . </a:t>
            </a:r>
            <a:endParaRPr lang="en-US" sz="3600" b="1" i="1" dirty="0">
              <a:ln w="12700">
                <a:solidFill>
                  <a:srgbClr val="000000"/>
                </a:solidFill>
                <a:prstDash val="solid"/>
              </a:ln>
              <a:solidFill>
                <a:srgbClr val="FFFF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1741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50783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“And Melchizedek king of Salem brought out bread and wine. He was a high priest of God Most High.  And he blessed him and said, ‘Blessed be Abram by God Most High, possessor of heaven and earth; and blessed be God Most High, who has delivered your enemies into your hand.’  And Abram gave him a tenth of everything.”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Genesis 14:18-20</a:t>
            </a:r>
          </a:p>
        </p:txBody>
      </p:sp>
    </p:spTree>
    <p:extLst>
      <p:ext uri="{BB962C8B-B14F-4D97-AF65-F5344CB8AC3E}">
        <p14:creationId xmlns:p14="http://schemas.microsoft.com/office/powerpoint/2010/main" val="13974454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09593"/>
            <a:ext cx="9144000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“Woe to you, scribes and Pharisees, hypocrites! For you tithe mint and dill and cumin, and have neglected the weightier provisions of the law: justice and mercy and faithfulness; but these are the things you should have done (tithing) without neglecting the others.”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Matthew 23:23</a:t>
            </a:r>
          </a:p>
        </p:txBody>
      </p:sp>
    </p:spTree>
    <p:extLst>
      <p:ext uri="{BB962C8B-B14F-4D97-AF65-F5344CB8AC3E}">
        <p14:creationId xmlns:p14="http://schemas.microsoft.com/office/powerpoint/2010/main" val="168889461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417588"/>
            <a:ext cx="914400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"Our people 45 years old and younger have grown up mesmerized by materialism. There's tremendous pressure on families to spend, spend, and spend."</a:t>
            </a:r>
          </a:p>
        </p:txBody>
      </p:sp>
    </p:spTree>
    <p:extLst>
      <p:ext uri="{BB962C8B-B14F-4D97-AF65-F5344CB8AC3E}">
        <p14:creationId xmlns:p14="http://schemas.microsoft.com/office/powerpoint/2010/main" val="389846367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140589"/>
            <a:ext cx="9144000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"I've heard that the generation that believed in the tradition of tithing is in three places: retirement homes, nursing homes, or cemeteries."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James Williams in </a:t>
            </a:r>
            <a:r>
              <a:rPr lang="en-US" sz="3600" b="1" i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Christianity Today</a:t>
            </a:r>
          </a:p>
        </p:txBody>
      </p:sp>
    </p:spTree>
    <p:extLst>
      <p:ext uri="{BB962C8B-B14F-4D97-AF65-F5344CB8AC3E}">
        <p14:creationId xmlns:p14="http://schemas.microsoft.com/office/powerpoint/2010/main" val="320008228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Lessons learned . . .</a:t>
            </a:r>
            <a:endParaRPr lang="en-US" sz="3600" b="1" i="1" dirty="0">
              <a:ln w="12700">
                <a:solidFill>
                  <a:srgbClr val="000000"/>
                </a:solidFill>
                <a:prstDash val="solid"/>
              </a:ln>
              <a:solidFill>
                <a:srgbClr val="FFFF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143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4482" y="646087"/>
            <a:ext cx="9152965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742950" indent="-74295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Give God the first and best of all your life, not just your finances.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Lessons learned . . .</a:t>
            </a:r>
            <a:endParaRPr lang="en-US" sz="3600" b="1" i="1" dirty="0">
              <a:ln w="12700">
                <a:solidFill>
                  <a:srgbClr val="000000"/>
                </a:solidFill>
                <a:prstDash val="solid"/>
              </a:ln>
              <a:solidFill>
                <a:srgbClr val="FFFF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1295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4482" y="646087"/>
            <a:ext cx="9152965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742950" indent="-74295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Give God the first and best of all your life, not just your finances.</a:t>
            </a:r>
          </a:p>
          <a:p>
            <a:pPr marL="742950" indent="-74295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Budget your life around your giving, not your giving around your life.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Lessons learned . . .</a:t>
            </a:r>
            <a:endParaRPr lang="en-US" sz="3600" b="1" i="1" dirty="0">
              <a:ln w="12700">
                <a:solidFill>
                  <a:srgbClr val="000000"/>
                </a:solidFill>
                <a:prstDash val="solid"/>
              </a:ln>
              <a:solidFill>
                <a:srgbClr val="FFFF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9651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4482" y="646087"/>
            <a:ext cx="9152965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742950" indent="-74295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Give God the first and best of all your life, not just your finances.</a:t>
            </a:r>
          </a:p>
          <a:p>
            <a:pPr marL="742950" indent="-74295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Budget your life around your giving, not your giving around your life.</a:t>
            </a:r>
          </a:p>
          <a:p>
            <a:pPr marL="742950" indent="-74295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Set aside God’s portion first before you spend anything else.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Lessons learned . . .</a:t>
            </a:r>
            <a:endParaRPr lang="en-US" sz="3600" b="1" i="1" dirty="0">
              <a:ln w="12700">
                <a:solidFill>
                  <a:srgbClr val="000000"/>
                </a:solidFill>
                <a:prstDash val="solid"/>
              </a:ln>
              <a:solidFill>
                <a:srgbClr val="FFFF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042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417588"/>
            <a:ext cx="9144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4800" b="1" u="sng" dirty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We are a river – not a reservoir</a:t>
            </a:r>
          </a:p>
        </p:txBody>
      </p:sp>
    </p:spTree>
    <p:extLst>
      <p:ext uri="{BB962C8B-B14F-4D97-AF65-F5344CB8AC3E}">
        <p14:creationId xmlns:p14="http://schemas.microsoft.com/office/powerpoint/2010/main" val="3755889992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5_PBC Songs">
  <a:themeElements>
    <a:clrScheme name="PBC Songs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BC Songs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800" b="1" i="0" u="none" strike="noStrike" cap="none" normalizeH="0" baseline="0" smtClean="0">
            <a:ln>
              <a:noFill/>
            </a:ln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800" b="1" i="0" u="none" strike="noStrike" cap="none" normalizeH="0" baseline="0" smtClean="0">
            <a:ln>
              <a:noFill/>
            </a:ln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charset="0"/>
          </a:defRPr>
        </a:defPPr>
      </a:lstStyle>
    </a:lnDef>
  </a:objectDefaults>
  <a:extraClrSchemeLst>
    <a:extraClrScheme>
      <a:clrScheme name="PBC Songs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BC Songs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BC Songs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BC Songs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BC Song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BC Song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BC Song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13165</TotalTime>
  <Words>1745</Words>
  <Application>Microsoft Office PowerPoint</Application>
  <PresentationFormat>On-screen Show (16:9)</PresentationFormat>
  <Paragraphs>153</Paragraphs>
  <Slides>57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57</vt:i4>
      </vt:variant>
    </vt:vector>
  </HeadingPairs>
  <TitlesOfParts>
    <vt:vector size="62" baseType="lpstr">
      <vt:lpstr>Arial</vt:lpstr>
      <vt:lpstr>Calibri</vt:lpstr>
      <vt:lpstr>Times New Roman</vt:lpstr>
      <vt:lpstr>Custom Design</vt:lpstr>
      <vt:lpstr>5_PBC Songs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HAVE THINE OWN WAY, LORD (371)</dc:title>
  <dc:creator>AV Team</dc:creator>
  <cp:lastModifiedBy>MainAVComputer</cp:lastModifiedBy>
  <cp:revision>1193</cp:revision>
  <dcterms:created xsi:type="dcterms:W3CDTF">2010-10-12T23:41:58Z</dcterms:created>
  <dcterms:modified xsi:type="dcterms:W3CDTF">2025-05-18T11:17:11Z</dcterms:modified>
</cp:coreProperties>
</file>